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BE63"/>
    <a:srgbClr val="38D4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7DDF5-1F28-4E97-877D-6F632B9AE6CC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D6EB5E-CBD9-4414-BD10-877BA35E2C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68963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C31BA-3789-4B3A-8B07-1C32D7A5B18E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01709-48D8-4437-8C46-8D57A3D231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573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01709-48D8-4437-8C46-8D57A3D2314F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146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163E-3C4F-4F2D-8F33-2C9696FBCB35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D64F0-578E-4F77-9B17-FB4EE1CDB2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7083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163E-3C4F-4F2D-8F33-2C9696FBCB35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D64F0-578E-4F77-9B17-FB4EE1CDB2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027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163E-3C4F-4F2D-8F33-2C9696FBCB35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D64F0-578E-4F77-9B17-FB4EE1CDB2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4181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163E-3C4F-4F2D-8F33-2C9696FBCB35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D64F0-578E-4F77-9B17-FB4EE1CDB2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9591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163E-3C4F-4F2D-8F33-2C9696FBCB35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D64F0-578E-4F77-9B17-FB4EE1CDB2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5766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163E-3C4F-4F2D-8F33-2C9696FBCB35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D64F0-578E-4F77-9B17-FB4EE1CDB2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7935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163E-3C4F-4F2D-8F33-2C9696FBCB35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D64F0-578E-4F77-9B17-FB4EE1CDB2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6090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163E-3C4F-4F2D-8F33-2C9696FBCB35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D64F0-578E-4F77-9B17-FB4EE1CDB2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317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163E-3C4F-4F2D-8F33-2C9696FBCB35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D64F0-578E-4F77-9B17-FB4EE1CDB2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9860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163E-3C4F-4F2D-8F33-2C9696FBCB35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D64F0-578E-4F77-9B17-FB4EE1CDB2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3936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163E-3C4F-4F2D-8F33-2C9696FBCB35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D64F0-578E-4F77-9B17-FB4EE1CDB2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6354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E163E-3C4F-4F2D-8F33-2C9696FBCB35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D64F0-578E-4F77-9B17-FB4EE1CDB2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5133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1640" y="4365104"/>
            <a:ext cx="6400800" cy="1752600"/>
          </a:xfrm>
        </p:spPr>
        <p:txBody>
          <a:bodyPr>
            <a:normAutofit/>
          </a:bodyPr>
          <a:lstStyle/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535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000" b="1" dirty="0"/>
              <a:t>RESOLUÇÃO Nº 184-CONSELHO SUPERIOR, de 4 de fevereiro de </a:t>
            </a:r>
            <a:r>
              <a:rPr lang="pt-BR" sz="2000" b="1" dirty="0" smtClean="0"/>
              <a:t>2015</a:t>
            </a:r>
            <a:br>
              <a:rPr lang="pt-BR" sz="20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1800" b="1" dirty="0" smtClean="0"/>
              <a:t>SEÇÃO I - DA PRESIDÊNCIA</a:t>
            </a:r>
            <a:endParaRPr lang="pt-BR" sz="1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BR" sz="3100" dirty="0" smtClean="0"/>
              <a:t>IX - rubricar e assinar todos os documentos relativos ao Conselho Superior;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pt-BR" sz="3100" dirty="0" smtClean="0"/>
              <a:t>X - determinar a convocação para as reuniões ordinárias e extraordinárias do Conselho Superior e a elaboração da pauta;</a:t>
            </a:r>
          </a:p>
          <a:p>
            <a:pPr algn="just"/>
            <a:r>
              <a:rPr lang="pt-BR" sz="3100" dirty="0" smtClean="0"/>
              <a:t>XI - designar Conselheiro-Relator para os processos que forem distribuídos ao Conselho;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pt-BR" sz="3100" dirty="0" smtClean="0"/>
              <a:t>XII - dar cumprimento e publicidade às deliberações do Conselho Superior;</a:t>
            </a:r>
          </a:p>
          <a:p>
            <a:pPr algn="just"/>
            <a:r>
              <a:rPr lang="pt-BR" sz="3100" dirty="0" smtClean="0"/>
              <a:t>XIII - exercer a representação do Conselho Superior;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pt-BR" sz="3100" dirty="0" smtClean="0"/>
              <a:t>XIV - submeter à deliberação do Conselho Superior as hipóteses em que for omisso este Regimento;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582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000" b="1" dirty="0"/>
              <a:t>RESOLUÇÃO Nº 184-CONSELHO SUPERIOR, de 4 de fevereiro de 2015 </a:t>
            </a:r>
            <a:r>
              <a:rPr lang="pt-BR" sz="2000" b="1" dirty="0" smtClean="0"/>
              <a:t/>
            </a:r>
            <a:br>
              <a:rPr lang="pt-BR" sz="2000" b="1" dirty="0" smtClean="0"/>
            </a:br>
            <a:r>
              <a:rPr lang="pt-BR" sz="2800" b="1" dirty="0" smtClean="0"/>
              <a:t/>
            </a:r>
            <a:br>
              <a:rPr lang="pt-BR" sz="2800" b="1" dirty="0" smtClean="0"/>
            </a:br>
            <a:r>
              <a:rPr lang="pt-BR" sz="1800" b="1" dirty="0" smtClean="0"/>
              <a:t>SEÇÃO I - DA PRESIDÊNCIA</a:t>
            </a:r>
            <a:endParaRPr lang="pt-BR" sz="2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t-BR" sz="3400" dirty="0" smtClean="0"/>
              <a:t>XV - constituir comissões;</a:t>
            </a:r>
          </a:p>
          <a:p>
            <a:pPr algn="just"/>
            <a:r>
              <a:rPr lang="pt-BR" sz="3400" dirty="0" smtClean="0"/>
              <a:t>XVI - dar posse aos Conselheiros na forma prevista no art. 6º deste Regimento;</a:t>
            </a:r>
          </a:p>
          <a:p>
            <a:pPr algn="just"/>
            <a:r>
              <a:rPr lang="pt-BR" sz="3400" dirty="0" smtClean="0"/>
              <a:t>XVII - declarar a vacância de assento do Conselho Superior;</a:t>
            </a:r>
          </a:p>
          <a:p>
            <a:pPr algn="just"/>
            <a:r>
              <a:rPr lang="pt-BR" sz="3400" dirty="0" smtClean="0"/>
              <a:t>XVIII - adotar as providências necessárias para o provimento do cargo de Conselheiro, no caso de ocorrer a vacância, respeitando-se a forma prevista no artigo 8º, §1º, 2º, 3º, e nos artigos 9º, 10º, 11 e 12;</a:t>
            </a:r>
          </a:p>
          <a:p>
            <a:pPr algn="just"/>
            <a:r>
              <a:rPr lang="pt-BR" sz="3400" dirty="0" smtClean="0"/>
              <a:t>XIX - expedir atos ad referendun do Conselho Superior;</a:t>
            </a:r>
          </a:p>
          <a:p>
            <a:pPr algn="just"/>
            <a:r>
              <a:rPr lang="pt-BR" sz="3400" dirty="0" smtClean="0"/>
              <a:t>XX - cumprir e fazer cumprir as disposições deste Regimento </a:t>
            </a:r>
          </a:p>
          <a:p>
            <a:pPr algn="just"/>
            <a:r>
              <a:rPr lang="pt-BR" sz="3400" b="1" dirty="0" smtClean="0"/>
              <a:t>Parágrafo Único</a:t>
            </a:r>
            <a:r>
              <a:rPr lang="pt-BR" sz="3400" dirty="0" smtClean="0"/>
              <a:t>: Todo ato praticado pelo presidente </a:t>
            </a:r>
            <a:r>
              <a:rPr lang="pt-BR" sz="3400" i="1" dirty="0" smtClean="0"/>
              <a:t>ad referendum</a:t>
            </a:r>
            <a:r>
              <a:rPr lang="pt-BR" sz="3400" dirty="0" smtClean="0"/>
              <a:t> do Conselho Superior deverá ser info</a:t>
            </a:r>
            <a:r>
              <a:rPr lang="pt-BR" dirty="0" smtClean="0"/>
              <a:t>rmado à plenária na primeira reunião subsequente ao referido ato.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497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2200" b="1" dirty="0"/>
              <a:t>RESOLUÇÃO Nº 184-CONSELHO SUPERIOR, de 4 de fevereiro de </a:t>
            </a:r>
            <a:r>
              <a:rPr lang="pt-BR" sz="2200" b="1" dirty="0" smtClean="0"/>
              <a:t>2015</a:t>
            </a:r>
            <a:br>
              <a:rPr lang="pt-BR" sz="2200" b="1" dirty="0" smtClean="0"/>
            </a:br>
            <a:r>
              <a:rPr lang="pt-BR" sz="2000" b="1" dirty="0"/>
              <a:t/>
            </a:r>
            <a:br>
              <a:rPr lang="pt-BR" sz="2000" b="1" dirty="0"/>
            </a:br>
            <a:r>
              <a:rPr lang="pt-BR" sz="2000" b="1" dirty="0" smtClean="0"/>
              <a:t>SEÇÃO II - DOS CONSELHEIROS</a:t>
            </a:r>
            <a:r>
              <a:rPr lang="pt-BR" sz="3100" b="1" dirty="0" smtClean="0"/>
              <a:t/>
            </a:r>
            <a:br>
              <a:rPr lang="pt-BR" sz="3100" b="1" dirty="0" smtClean="0"/>
            </a:br>
            <a:endParaRPr lang="pt-BR" sz="27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2400" dirty="0" smtClean="0"/>
              <a:t>Art. 7º Compete ao Conselheiro:</a:t>
            </a:r>
          </a:p>
          <a:p>
            <a:endParaRPr lang="pt-BR" sz="2400" dirty="0" smtClean="0"/>
          </a:p>
          <a:p>
            <a:r>
              <a:rPr lang="pt-BR" sz="2400" dirty="0" smtClean="0"/>
              <a:t>I – participar e votar nas reuniões do Conselho;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pt-BR" sz="2400" dirty="0" smtClean="0"/>
              <a:t>II - justificar a ausência à reunião do Conselho Superior com antecedência;</a:t>
            </a:r>
          </a:p>
          <a:p>
            <a:r>
              <a:rPr lang="pt-BR" sz="2400" dirty="0" smtClean="0"/>
              <a:t>III - examinar a ata de reunião da qual tenha participado, requerendo à Presidência as retificações, supressões ou aditamentos no seu texto quando entender necessários;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pt-BR" sz="2400" dirty="0" smtClean="0"/>
              <a:t>IV - submeter à Presidência questões de ordem concernentes ao andamento das reuniões e ao procedimento de discussão e votação das matérias;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919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000" b="1" dirty="0"/>
              <a:t>RESOLUÇÃO Nº 184-CONSELHO SUPERIOR, de 4 de fevereiro de 2015</a:t>
            </a:r>
            <a:br>
              <a:rPr lang="pt-BR" sz="2000" b="1" dirty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1800" b="1" dirty="0" smtClean="0"/>
              <a:t>SEÇÃO II - DOS CONSELHEIROS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sz="3100" dirty="0" smtClean="0"/>
              <a:t>V - propor, nos termos regimentais, a discussão e votação imediata de matéria da pauta;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3100" dirty="0" smtClean="0"/>
              <a:t>VI - atuar como Relator, quando solicitado pela Presidência, apresentando voto fundamentado por escrito nos expedientes que lhe tenham sido distribuídos;</a:t>
            </a:r>
          </a:p>
          <a:p>
            <a:r>
              <a:rPr lang="pt-BR" sz="3100" dirty="0" smtClean="0"/>
              <a:t>VII - participar das discussões, efetuando, a seu critério, declaração de voto, com a justificativa do posicionamento assumido;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3100" dirty="0" smtClean="0"/>
              <a:t>VIII - requerer a inserção em ata de declaração de voto efetuada nos termos do inciso anterior;</a:t>
            </a:r>
          </a:p>
          <a:p>
            <a:r>
              <a:rPr lang="pt-BR" sz="3100" dirty="0" smtClean="0"/>
              <a:t>IX - conceder ou não aparte quando estiver com a palavra;</a:t>
            </a:r>
          </a:p>
          <a:p>
            <a:r>
              <a:rPr lang="pt-BR" sz="3100" dirty="0" smtClean="0"/>
              <a:t>X- solicitar a colaboração do (a) Secretário(a) do Conselho Superior;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604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pt-BR" sz="2000" b="1" dirty="0"/>
              <a:t>RESOLUÇÃO Nº 184-CONSELHO SUPERIOR, de 4 de fevereiro de 2015</a:t>
            </a:r>
            <a:r>
              <a:rPr lang="pt-BR" sz="2400" b="1" dirty="0"/>
              <a:t/>
            </a:r>
            <a:br>
              <a:rPr lang="pt-BR" sz="2400" b="1" dirty="0"/>
            </a:br>
            <a:r>
              <a:rPr lang="pt-BR" sz="2400" b="1" dirty="0"/>
              <a:t/>
            </a:r>
            <a:br>
              <a:rPr lang="pt-BR" sz="2400" b="1" dirty="0"/>
            </a:br>
            <a:r>
              <a:rPr lang="pt-BR" sz="1800" b="1" dirty="0"/>
              <a:t>SEÇÃO </a:t>
            </a:r>
            <a:r>
              <a:rPr lang="pt-BR" sz="1800" b="1" dirty="0" smtClean="0"/>
              <a:t>II - DOS CONSELHEIROS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2800" dirty="0" smtClean="0"/>
              <a:t>XI – requisitar elementos para o exame de matéria submetida ao Conselho Superior;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pt-BR" sz="2800" dirty="0" smtClean="0"/>
              <a:t>XII - integrar grupos de trabalho e comissões destinados ao cumprimento da competência do Conselho Superior;</a:t>
            </a:r>
          </a:p>
          <a:p>
            <a:r>
              <a:rPr lang="pt-BR" sz="2800" dirty="0" smtClean="0"/>
              <a:t>XIII - representar o Conselho Superior em solenidade ou evento específico, mediante designação prévia do Presidente.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1412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000" b="1" dirty="0"/>
              <a:t>RESOLUÇÃO Nº 184-CONSELHO SUPERIOR, de 4 de fevereiro de 2015</a:t>
            </a:r>
            <a:r>
              <a:rPr lang="pt-BR" sz="2000" b="1" dirty="0" smtClean="0"/>
              <a:t/>
            </a:r>
            <a:br>
              <a:rPr lang="pt-BR" sz="2000" b="1" dirty="0" smtClean="0"/>
            </a:br>
            <a:r>
              <a:rPr lang="pt-BR" sz="1800" b="1" dirty="0"/>
              <a:t/>
            </a:r>
            <a:br>
              <a:rPr lang="pt-BR" sz="1800" b="1" dirty="0"/>
            </a:br>
            <a:r>
              <a:rPr lang="pt-BR" sz="1800" b="1" dirty="0"/>
              <a:t>SEÇÃO </a:t>
            </a:r>
            <a:r>
              <a:rPr lang="pt-BR" sz="1800" b="1" dirty="0" smtClean="0"/>
              <a:t>II - DOS CONSELHEIROS</a:t>
            </a:r>
            <a:endParaRPr lang="pt-BR" sz="1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t-BR" dirty="0" smtClean="0"/>
              <a:t>§1º Consideram-se justificadas as ausências nas seguintes hipóteses:</a:t>
            </a:r>
          </a:p>
          <a:p>
            <a:pPr algn="just"/>
            <a:r>
              <a:rPr lang="pt-BR" dirty="0" smtClean="0"/>
              <a:t>a) afastamentos legais ou autorizados;</a:t>
            </a:r>
          </a:p>
          <a:p>
            <a:pPr algn="just"/>
            <a:r>
              <a:rPr lang="pt-BR" dirty="0" smtClean="0"/>
              <a:t>b) atendimentos emergenciais decorrentes de doença própria ou de familiar;</a:t>
            </a:r>
          </a:p>
          <a:p>
            <a:pPr algn="just"/>
            <a:r>
              <a:rPr lang="pt-BR" dirty="0" smtClean="0"/>
              <a:t>c) atendimento de demandas inadiáveis relativas ao exercício das atribuições do cargo;</a:t>
            </a:r>
          </a:p>
          <a:p>
            <a:pPr algn="just"/>
            <a:r>
              <a:rPr lang="pt-BR" dirty="0" smtClean="0"/>
              <a:t>d) demais casos admitidos pela Presidência.</a:t>
            </a:r>
          </a:p>
          <a:p>
            <a:pPr algn="just"/>
            <a:r>
              <a:rPr lang="pt-BR" dirty="0" smtClean="0"/>
              <a:t>§2º Os membros titulares serão substituídos, nos impedimentos legais e eventuais, por seu respectivo suplente.</a:t>
            </a:r>
          </a:p>
          <a:p>
            <a:pPr algn="just"/>
            <a:r>
              <a:rPr lang="pt-BR" dirty="0" smtClean="0"/>
              <a:t>§3º Em caso de vacância, o suplente assumirá a representação do respectivo titular, completando seu mandato.</a:t>
            </a:r>
          </a:p>
          <a:p>
            <a:pPr algn="just"/>
            <a:r>
              <a:rPr lang="pt-BR" dirty="0" smtClean="0"/>
              <a:t>§4º Ocorrendo a vacância da suplência, uma nova indicação será solicitada para a sua ocupação.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141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100" b="1" dirty="0"/>
              <a:t/>
            </a:r>
            <a:br>
              <a:rPr lang="pt-BR" sz="3100" b="1" dirty="0"/>
            </a:br>
            <a:r>
              <a:rPr lang="pt-BR" sz="2200" b="1" dirty="0"/>
              <a:t>RESOLUÇÃO Nº 184-CONSELHO SUPERIOR, de 4 de fevereiro de 2015</a:t>
            </a:r>
            <a:r>
              <a:rPr lang="pt-BR" sz="3100" b="1" dirty="0" smtClean="0"/>
              <a:t/>
            </a:r>
            <a:br>
              <a:rPr lang="pt-BR" sz="3100" b="1" dirty="0" smtClean="0"/>
            </a:br>
            <a:r>
              <a:rPr lang="pt-BR" sz="2700" b="1" dirty="0"/>
              <a:t/>
            </a:r>
            <a:br>
              <a:rPr lang="pt-BR" sz="2700" b="1" dirty="0"/>
            </a:br>
            <a:r>
              <a:rPr lang="pt-BR" sz="2000" b="1" dirty="0" smtClean="0"/>
              <a:t>CAPÍTULO III - DAS ATRIBUIÇÕES DO CONSELHO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t-BR" dirty="0" smtClean="0"/>
              <a:t>Art.  14 Compete ao Conselho Superior: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pt-BR" dirty="0" smtClean="0"/>
              <a:t>I- aprovar as diretrizes para atuação do Instituto Federal e zelar pela execução de sua política educacional;</a:t>
            </a:r>
          </a:p>
          <a:p>
            <a:pPr algn="just"/>
            <a:r>
              <a:rPr lang="pt-BR" dirty="0" smtClean="0"/>
              <a:t>II- aprovar as normas e coordenar o processo de consulta à comunidade escolar para escolha do Reitor do Instituto Federal e dos Diretores Gerais dos Câmpus, em consonância com o estabelecido nos arts. 12 e 13 da Lei nº. 11.892/2008 e pelo Decreto nº. 6986/2009.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pt-BR" dirty="0" smtClean="0"/>
              <a:t>III- aprovar os planos de desenvolvimento institucional e de ação e apreciar a proposta orçamentária anual;</a:t>
            </a:r>
          </a:p>
          <a:p>
            <a:pPr algn="just"/>
            <a:r>
              <a:rPr lang="pt-BR" dirty="0" smtClean="0"/>
              <a:t>IV- aprovar o projeto político-pedagógico, a organização didática, regimentos internos, normas disciplinares e os Calendários Escolares das Unidades de Ensino que integram a estrutura do IFRR;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630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000" b="1" dirty="0" smtClean="0"/>
              <a:t>CONSELHO SUPERIOR DO IFRR</a:t>
            </a:r>
            <a:r>
              <a:rPr lang="pt-BR" sz="2800" b="1" dirty="0" smtClean="0"/>
              <a:t/>
            </a:r>
            <a:br>
              <a:rPr lang="pt-BR" sz="2800" b="1" dirty="0" smtClean="0"/>
            </a:br>
            <a:r>
              <a:rPr lang="pt-BR" sz="2000" b="1" dirty="0" smtClean="0"/>
              <a:t/>
            </a:r>
            <a:br>
              <a:rPr lang="pt-BR" sz="2000" b="1" dirty="0" smtClean="0"/>
            </a:br>
            <a:r>
              <a:rPr lang="pt-BR" sz="1800" b="1" dirty="0" smtClean="0"/>
              <a:t>Capítulo III - Das atribuições do Conselho</a:t>
            </a:r>
            <a:endParaRPr lang="pt-BR" sz="2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pt-BR" dirty="0" smtClean="0"/>
              <a:t>V- aprovar normas relativas à acreditação e à certificação de competências profissionais, nos termos da legislação vigente;</a:t>
            </a:r>
          </a:p>
          <a:p>
            <a:pPr algn="just"/>
            <a:r>
              <a:rPr lang="pt-BR" dirty="0" smtClean="0"/>
              <a:t>VI - autorizar o Reitor a conferir títulos de mérito acadêmico;</a:t>
            </a:r>
          </a:p>
          <a:p>
            <a:pPr algn="just"/>
            <a:r>
              <a:rPr lang="pt-BR" dirty="0" smtClean="0"/>
              <a:t>VII - apreciar as contas do exercício financeiro e o relatório de gestão anual, emitindo parecer conclusivo sobre a propriedade e regularidade dos registros;</a:t>
            </a:r>
          </a:p>
          <a:p>
            <a:pPr algn="just"/>
            <a:r>
              <a:rPr lang="pt-BR" dirty="0" smtClean="0"/>
              <a:t>VIII - deliberar sobre taxas, emolumentos e contribuições por prestação de serviços em geral a serem cobrados pelo Instituto Federal;</a:t>
            </a:r>
          </a:p>
          <a:p>
            <a:pPr algn="just"/>
            <a:r>
              <a:rPr lang="pt-BR" dirty="0" smtClean="0"/>
              <a:t>IX - autorizar a criação, alteração curricular e extinção de cursos no âmbito do Instituto Federal, bem como o registro de diplomas;</a:t>
            </a:r>
          </a:p>
          <a:p>
            <a:pPr algn="just"/>
            <a:r>
              <a:rPr lang="pt-BR" dirty="0" smtClean="0"/>
              <a:t>X - aprovar a estrutura administrativa e o regimento geral do Instituto Federal, observados os parâmetros definidos pelo Governo Federal e legislação específica;</a:t>
            </a:r>
          </a:p>
          <a:p>
            <a:pPr algn="just"/>
            <a:r>
              <a:rPr lang="pt-BR" dirty="0" smtClean="0"/>
              <a:t>XI – apreciar e votar os pedidos do reitor, de autorização para afastamento do país;</a:t>
            </a:r>
          </a:p>
          <a:p>
            <a:pPr algn="just"/>
            <a:r>
              <a:rPr lang="pt-BR" dirty="0" smtClean="0"/>
              <a:t>XII - Elaborar e aprovar o seu próprio Regimento Interno.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622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2000" b="1" dirty="0" smtClean="0"/>
              <a:t/>
            </a:r>
            <a:br>
              <a:rPr lang="pt-BR" sz="2000" b="1" dirty="0" smtClean="0"/>
            </a:br>
            <a:r>
              <a:rPr lang="pt-BR" sz="2000" b="1" dirty="0"/>
              <a:t/>
            </a:r>
            <a:br>
              <a:rPr lang="pt-BR" sz="2000" b="1" dirty="0"/>
            </a:br>
            <a:r>
              <a:rPr lang="pt-BR" sz="2000" b="1" dirty="0" smtClean="0"/>
              <a:t>RESOLUÇÃO </a:t>
            </a:r>
            <a:r>
              <a:rPr lang="pt-BR" sz="2000" b="1" dirty="0"/>
              <a:t>Nº 184-CONSELHO SUPERIOR, de 4 de fevereiro de </a:t>
            </a:r>
            <a:r>
              <a:rPr lang="pt-BR" sz="2000" b="1" dirty="0" smtClean="0"/>
              <a:t>2015</a:t>
            </a:r>
            <a:br>
              <a:rPr lang="pt-BR" sz="2000" b="1" dirty="0" smtClean="0"/>
            </a:br>
            <a:r>
              <a:rPr lang="pt-BR" sz="2000" b="1" dirty="0" smtClean="0"/>
              <a:t/>
            </a:r>
            <a:br>
              <a:rPr lang="pt-BR" sz="2000" b="1" dirty="0" smtClean="0"/>
            </a:br>
            <a:r>
              <a:rPr lang="pt-BR" sz="2000" b="1" dirty="0" smtClean="0"/>
              <a:t>TÍTULO II - DA </a:t>
            </a:r>
            <a:r>
              <a:rPr lang="pt-BR" sz="2000" b="1" dirty="0"/>
              <a:t>ESTRUTURA E DO FUNCIONAMENTO</a:t>
            </a:r>
            <a:r>
              <a:rPr lang="pt-BR" sz="2000" dirty="0"/>
              <a:t/>
            </a:r>
            <a:br>
              <a:rPr lang="pt-BR" sz="2000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sz="2600" dirty="0"/>
              <a:t>CAPÍTULO </a:t>
            </a:r>
            <a:r>
              <a:rPr lang="pt-BR" sz="2600" dirty="0" smtClean="0"/>
              <a:t>I - DA </a:t>
            </a:r>
            <a:r>
              <a:rPr lang="pt-BR" sz="2600" dirty="0"/>
              <a:t>ESTRUTURA</a:t>
            </a:r>
          </a:p>
          <a:p>
            <a:pPr marL="0" indent="0" algn="just">
              <a:buNone/>
            </a:pPr>
            <a:endParaRPr lang="pt-BR" dirty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200" dirty="0"/>
              <a:t>Art. 15 Para o exercício de suas funções, o Conselho Superior do IFRR contará com os seguintes órgãos internos:</a:t>
            </a:r>
          </a:p>
          <a:p>
            <a:pPr marL="0" indent="0" algn="just">
              <a:buNone/>
            </a:pPr>
            <a:r>
              <a:rPr lang="pt-BR" sz="2200" dirty="0"/>
              <a:t>I - Presidência;</a:t>
            </a:r>
          </a:p>
          <a:p>
            <a:pPr marL="0" indent="0" algn="just">
              <a:buNone/>
            </a:pPr>
            <a:r>
              <a:rPr lang="pt-BR" sz="2200" dirty="0"/>
              <a:t>II – Plenária constituída pelos Conselheiros;</a:t>
            </a:r>
          </a:p>
          <a:p>
            <a:pPr marL="0" indent="0" algn="just">
              <a:buNone/>
            </a:pPr>
            <a:r>
              <a:rPr lang="pt-BR" sz="2200" dirty="0"/>
              <a:t>III – Secretaria.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pt-BR" sz="2200" dirty="0"/>
              <a:t>Art. 16 O Conselho Superior será secretariado por um servidor do quadro efetivo do IFRR, designado pelo reitor.         </a:t>
            </a:r>
          </a:p>
          <a:p>
            <a:pPr algn="just"/>
            <a:r>
              <a:rPr lang="pt-BR" sz="2200" dirty="0"/>
              <a:t>Parágrafo Único. O reitor do IFRR designará um(a) secretário(a) suplente, escolhido entre os servidores do quadro efetivo do </a:t>
            </a:r>
            <a:r>
              <a:rPr lang="pt-BR" sz="2200" dirty="0" smtClean="0"/>
              <a:t>IFRR. 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998885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/>
              <a:t/>
            </a:r>
            <a:br>
              <a:rPr lang="pt-BR" sz="2000" dirty="0"/>
            </a:br>
            <a:r>
              <a:rPr lang="pt-BR" sz="2200" b="1" dirty="0" smtClean="0"/>
              <a:t>RESOLUÇÃO Nº 184-CONSELHO SUPERIOR, de 4 de fevereiro de 2015</a:t>
            </a:r>
            <a:br>
              <a:rPr lang="pt-BR" sz="2200" b="1" dirty="0" smtClean="0"/>
            </a:br>
            <a:r>
              <a:rPr lang="pt-BR" sz="2200" b="1" dirty="0" smtClean="0"/>
              <a:t>APROVA O REGIMENTO INTERNO DO CONSELHO SUPERIOR DO IFRR</a:t>
            </a:r>
            <a:br>
              <a:rPr lang="pt-BR" sz="2200" b="1" dirty="0" smtClean="0"/>
            </a:br>
            <a:r>
              <a:rPr lang="pt-BR" sz="2200" b="1" dirty="0"/>
              <a:t>CAPÍTULO I - DAS DISPOSIÇÕES GERAIS</a:t>
            </a: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pPr algn="just"/>
            <a:r>
              <a:rPr lang="pt-BR" sz="2600" dirty="0" smtClean="0"/>
              <a:t>Art. 1º O Conselho Superior reger-se-á pelas disposições da Lei n.º 11.892, de 29 de dezembro de 2008, do Estatuto do IFRR, do Regimento Geral do IFRR e pelas normas específicas deste Regimento.</a:t>
            </a:r>
          </a:p>
          <a:p>
            <a:pPr marL="0" indent="0">
              <a:buNone/>
            </a:pPr>
            <a:endParaRPr lang="pt-BR" sz="2600" dirty="0" smtClean="0"/>
          </a:p>
          <a:p>
            <a:pPr algn="just"/>
            <a:r>
              <a:rPr lang="pt-BR" sz="2600" dirty="0" smtClean="0"/>
              <a:t>Art. 2º O Conselho Superior é o órgão máximo, de caráter consultivo e deliberativo, que integra a estrutura básica do Instituto Federal de Educação, Ciência e Tecnologia de Roraima - IFRR.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745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pt-BR" sz="2000" b="1" dirty="0" smtClean="0"/>
              <a:t/>
            </a:r>
            <a:br>
              <a:rPr lang="pt-BR" sz="2000" b="1" dirty="0" smtClean="0"/>
            </a:br>
            <a:r>
              <a:rPr lang="pt-BR" sz="2000" b="1" dirty="0" smtClean="0"/>
              <a:t>RESOLUÇÃO Nº 184-CONSELHO SUPERIOR, de 4 de fevereiro de 2015</a:t>
            </a:r>
            <a:br>
              <a:rPr lang="pt-BR" sz="2000" b="1" dirty="0" smtClean="0"/>
            </a:br>
            <a:r>
              <a:rPr lang="pt-BR" sz="2000" b="1" dirty="0" smtClean="0"/>
              <a:t/>
            </a:r>
            <a:br>
              <a:rPr lang="pt-BR" sz="2000" b="1" dirty="0" smtClean="0"/>
            </a:br>
            <a:r>
              <a:rPr lang="pt-BR" sz="1800" b="1" dirty="0" smtClean="0"/>
              <a:t>CAPÍTULO II - DA </a:t>
            </a:r>
            <a:r>
              <a:rPr lang="pt-BR" sz="1800" b="1" dirty="0"/>
              <a:t>COMPOSIÇÃO</a:t>
            </a:r>
            <a:r>
              <a:rPr lang="pt-BR" sz="2000" dirty="0"/>
              <a:t/>
            </a:r>
            <a:br>
              <a:rPr lang="pt-BR" sz="2000" dirty="0"/>
            </a:b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400" dirty="0" smtClean="0"/>
              <a:t>Art. 3º O Conselho Superior do IFRR em conformidade com o disposto no art. 10 da Lei nº 11.892, de 29 de dezembro de 2008, e no artigo 9º do Estatuto do IFRR, observará o princípio da gestão democrática e será constituído com a seguinte composição: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pt-BR" sz="2400" dirty="0" smtClean="0"/>
              <a:t>I </a:t>
            </a:r>
            <a:r>
              <a:rPr lang="pt-BR" sz="2400" dirty="0"/>
              <a:t>- O Reitor, como presidente</a:t>
            </a:r>
            <a:r>
              <a:rPr lang="pt-BR" sz="2400" dirty="0" smtClean="0"/>
              <a:t>;</a:t>
            </a:r>
          </a:p>
          <a:p>
            <a:pPr algn="just"/>
            <a:r>
              <a:rPr lang="pt-BR" sz="2400" dirty="0" smtClean="0"/>
              <a:t>II - Representação de 1/3 (um terço) do número de Câmpus destinada aos servidores docentes, sendo o mínimo de 02(dois) e o máximo de 05(cinco) membros titulares e igual número de suplentes, eleitos por seus pares na forma regimental;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222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Bef>
                <a:spcPts val="1800"/>
              </a:spcBef>
            </a:pP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2200" b="1" dirty="0" smtClean="0"/>
              <a:t>RESOLUÇÃO Nº 184-CONSELHO SUPERIOR, de 4 de fevereiro de 2015</a:t>
            </a:r>
            <a:r>
              <a:rPr lang="pt-BR" sz="2000" b="1" dirty="0" smtClean="0"/>
              <a:t/>
            </a:r>
            <a:br>
              <a:rPr lang="pt-BR" sz="2000" b="1" dirty="0" smtClean="0"/>
            </a:br>
            <a:r>
              <a:rPr lang="pt-BR" sz="2000" b="1" dirty="0" smtClean="0"/>
              <a:t/>
            </a:r>
            <a:br>
              <a:rPr lang="pt-BR" sz="2000" b="1" dirty="0" smtClean="0"/>
            </a:br>
            <a:r>
              <a:rPr lang="pt-BR" sz="2000" b="1" dirty="0" smtClean="0"/>
              <a:t>CAPÍTULO II - DA COMPOSIÇÃO</a:t>
            </a:r>
            <a:r>
              <a:rPr lang="pt-BR" sz="3100" b="1" dirty="0" smtClean="0"/>
              <a:t/>
            </a:r>
            <a:br>
              <a:rPr lang="pt-BR" sz="3100" b="1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400" dirty="0" smtClean="0"/>
              <a:t>III - Representação de 1/3 (um terço) do número de Câmpus destinada ao corpo discente, sendo o mínimo de 02(dois) e o máximo de 05(cinco) membros titulares e igual número de suplentes, eleitos por seus pares na forma regimental;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pt-BR" sz="2400" dirty="0" smtClean="0"/>
              <a:t>IV - Representação de 1/3 (um terço) do número de Câmpus destinada aos servidores técnicos administrativos, sendo o mínimo de 02(dois) e o máximo de 05(cinco) membros titulares e igual número de suplentes, eleitos por seus pares na forma regimental;</a:t>
            </a:r>
          </a:p>
          <a:p>
            <a:pPr algn="just"/>
            <a:r>
              <a:rPr lang="pt-BR" sz="2400" dirty="0" smtClean="0"/>
              <a:t>V – Representação de 02 (dois) egressos titulares e igual número de suplentes, eleitos por seus pares na forma regimental;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46861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t-BR" sz="2000" b="1" dirty="0" smtClean="0"/>
              <a:t/>
            </a:r>
            <a:br>
              <a:rPr lang="pt-BR" sz="2000" b="1" dirty="0" smtClean="0"/>
            </a:br>
            <a:r>
              <a:rPr lang="pt-BR" sz="2000" b="1" dirty="0" smtClean="0"/>
              <a:t>RESOLUÇÃO Nº 184-CONSELHO SUPERIOR, de 4 de fevereiro de 2015</a:t>
            </a:r>
            <a:r>
              <a:rPr lang="pt-BR" sz="2800" b="1" dirty="0" smtClean="0"/>
              <a:t/>
            </a:r>
            <a:br>
              <a:rPr lang="pt-BR" sz="2800" b="1" dirty="0" smtClean="0"/>
            </a:br>
            <a:r>
              <a:rPr lang="pt-BR" sz="2800" b="1" dirty="0" smtClean="0"/>
              <a:t/>
            </a:r>
            <a:br>
              <a:rPr lang="pt-BR" sz="2800" b="1" dirty="0" smtClean="0"/>
            </a:br>
            <a:r>
              <a:rPr lang="pt-BR" sz="1800" b="1" dirty="0" smtClean="0"/>
              <a:t>CAPÍTULO II - DA COMPOSIÇÃO</a:t>
            </a:r>
            <a:r>
              <a:rPr lang="pt-BR" sz="2800" b="1" dirty="0" smtClean="0"/>
              <a:t/>
            </a:r>
            <a:br>
              <a:rPr lang="pt-BR" sz="2800" b="1" dirty="0" smtClean="0"/>
            </a:b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VI – Representação de 06 (seis) membros de entidades da sociedade civil, e igual número de suplentes, sendo 02 (dois) indicados por entidades patronais, 02 (dois) indicados por entidades dos trabalhadores e 02 (dois) representantes do setor público e/ou empresas estatais, indicados por ofício do titular do órgão, mediante solicitação do gabinete da reitoria do IFRR; 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pt-BR" sz="2400" dirty="0" smtClean="0"/>
              <a:t>VII – 01 (um) representante do Ministério da Educação, designado pela Secretaria de Educação Profissional e Tecnológica do Ministério da Educação;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279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000" b="1" dirty="0" smtClean="0"/>
              <a:t>RESOLUÇÃO Nº 184-CONSELHO SUPERIOR, de 4 de fevereiro de 2015</a:t>
            </a:r>
            <a:r>
              <a:rPr lang="pt-BR" sz="1800" b="1" dirty="0" smtClean="0"/>
              <a:t/>
            </a:r>
            <a:br>
              <a:rPr lang="pt-BR" sz="1800" b="1" dirty="0" smtClean="0"/>
            </a:br>
            <a:r>
              <a:rPr lang="pt-BR" sz="1800" b="1" dirty="0" smtClean="0"/>
              <a:t>CAPÍTULO II</a:t>
            </a:r>
            <a:br>
              <a:rPr lang="pt-BR" sz="1800" b="1" dirty="0" smtClean="0"/>
            </a:br>
            <a:r>
              <a:rPr lang="pt-BR" sz="1800" b="1" dirty="0" smtClean="0"/>
              <a:t>DA COMPOSIÇÃO</a:t>
            </a:r>
            <a:endParaRPr lang="pt-BR" sz="1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/>
              <a:t>VIII – 02 (dois) representantes do Colégio de Dirigentes como membros titulares e igual número de suplentes, eleitos por seus pares.</a:t>
            </a:r>
          </a:p>
          <a:p>
            <a:pPr marL="0" indent="0">
              <a:buNone/>
            </a:pPr>
            <a:endParaRPr lang="pt-BR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pt-BR" sz="2400" dirty="0" smtClean="0"/>
              <a:t>Parágrafo Único: Serão membros vitalícios do Conselho Superior todos os ex-Reitores do IFRR, sem direito a voto.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0896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100" b="1" dirty="0" smtClean="0"/>
              <a:t/>
            </a:r>
            <a:br>
              <a:rPr lang="pt-BR" sz="3100" b="1" dirty="0" smtClean="0"/>
            </a:br>
            <a:r>
              <a:rPr lang="pt-BR" sz="2200" b="1" dirty="0" smtClean="0"/>
              <a:t>RESOLUÇÃO Nº 184-CONSELHO SUPERIOR, de 4 de fevereiro de 2015</a:t>
            </a:r>
            <a:r>
              <a:rPr lang="pt-BR" sz="3100" b="1" dirty="0" smtClean="0"/>
              <a:t/>
            </a:r>
            <a:br>
              <a:rPr lang="pt-BR" sz="3100" b="1" dirty="0" smtClean="0"/>
            </a:br>
            <a:r>
              <a:rPr lang="pt-BR" sz="3100" b="1" dirty="0" smtClean="0"/>
              <a:t/>
            </a:r>
            <a:br>
              <a:rPr lang="pt-BR" sz="3100" b="1" dirty="0" smtClean="0"/>
            </a:br>
            <a:r>
              <a:rPr lang="pt-BR" sz="2000" b="1" dirty="0" smtClean="0"/>
              <a:t>SEÇÃO I - DA PRESIDÊNCIA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400" dirty="0" smtClean="0"/>
              <a:t>Art. 5º Compete ao Presidente: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pt-BR" sz="2400" dirty="0" smtClean="0"/>
              <a:t>I - presidir as reuniões, com fiel observância da Lei nº 11.892/2008, das demais legislações vigentes e deste Regimento, zelando pela manutenção da ordem nas reuniões;</a:t>
            </a:r>
          </a:p>
          <a:p>
            <a:pPr algn="just"/>
            <a:r>
              <a:rPr lang="pt-BR" sz="2400" dirty="0" smtClean="0"/>
              <a:t>II - abrir, suspender, prorrogar e encerrar as reuniões, mandando proceder a chamada, a leitura da pauta, determinando, no final, a lavratura da ata;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pt-BR" sz="2400" dirty="0" smtClean="0"/>
              <a:t>III - resolver as questões de ordem e decidir sobre as reclamações que forem apresentadas pelos membros do Conselho Superior;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581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100" b="1" dirty="0" smtClean="0"/>
              <a:t/>
            </a:r>
            <a:br>
              <a:rPr lang="pt-BR" sz="3100" b="1" dirty="0" smtClean="0"/>
            </a:br>
            <a:r>
              <a:rPr lang="pt-BR" sz="2200" b="1" dirty="0"/>
              <a:t>RESOLUÇÃO Nº 184-CONSELHO SUPERIOR, de 4 de fevereiro de 2015</a:t>
            </a:r>
            <a:r>
              <a:rPr lang="pt-BR" sz="3100" b="1" dirty="0" smtClean="0"/>
              <a:t/>
            </a:r>
            <a:br>
              <a:rPr lang="pt-BR" sz="3100" b="1" dirty="0" smtClean="0"/>
            </a:br>
            <a:r>
              <a:rPr lang="pt-BR" sz="2800" b="1" dirty="0"/>
              <a:t/>
            </a:r>
            <a:br>
              <a:rPr lang="pt-BR" sz="2800" b="1" dirty="0"/>
            </a:br>
            <a:r>
              <a:rPr lang="pt-BR" sz="2000" b="1" dirty="0" smtClean="0"/>
              <a:t>SEÇÃO I - DA PRESIDÊNCIA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IV - coordenar os debates e as discussões das matérias;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pt-BR" sz="2400" dirty="0" smtClean="0"/>
              <a:t>V - conceder a palavra aos Conselheiros, observada a ordem de solicitação;</a:t>
            </a:r>
          </a:p>
          <a:p>
            <a:r>
              <a:rPr lang="pt-BR" sz="2400" dirty="0" smtClean="0"/>
              <a:t>VI - interromper o orador, quando terminar o seu tempo, ou infringir qualquer disposição deste Regimento;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pt-BR" sz="2400" dirty="0" smtClean="0"/>
              <a:t>VII - encaminhar as votações, apurando-as com o auxílio do (a) Secretário (a);</a:t>
            </a:r>
          </a:p>
          <a:p>
            <a:r>
              <a:rPr lang="pt-BR" sz="2400" dirty="0" smtClean="0"/>
              <a:t>VIII - colher os votos, proferindo voto de qualidade nos casos de empate na votação, e proclamar o resultado das deliberações;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73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1607</Words>
  <Application>Microsoft Office PowerPoint</Application>
  <PresentationFormat>Apresentação na tela (4:3)</PresentationFormat>
  <Paragraphs>106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Tema do Office</vt:lpstr>
      <vt:lpstr>Apresentação do PowerPoint</vt:lpstr>
      <vt:lpstr>  RESOLUÇÃO Nº 184-CONSELHO SUPERIOR, de 4 de fevereiro de 2015  TÍTULO II - DA ESTRUTURA E DO FUNCIONAMENTO </vt:lpstr>
      <vt:lpstr>    RESOLUÇÃO Nº 184-CONSELHO SUPERIOR, de 4 de fevereiro de 2015 APROVA O REGIMENTO INTERNO DO CONSELHO SUPERIOR DO IFRR CAPÍTULO I - DAS DISPOSIÇÕES GERAIS  </vt:lpstr>
      <vt:lpstr> RESOLUÇÃO Nº 184-CONSELHO SUPERIOR, de 4 de fevereiro de 2015  CAPÍTULO II - DA COMPOSIÇÃO </vt:lpstr>
      <vt:lpstr>  RESOLUÇÃO Nº 184-CONSELHO SUPERIOR, de 4 de fevereiro de 2015  CAPÍTULO II - DA COMPOSIÇÃO  </vt:lpstr>
      <vt:lpstr> RESOLUÇÃO Nº 184-CONSELHO SUPERIOR, de 4 de fevereiro de 2015  CAPÍTULO II - DA COMPOSIÇÃO </vt:lpstr>
      <vt:lpstr>RESOLUÇÃO Nº 184-CONSELHO SUPERIOR, de 4 de fevereiro de 2015 CAPÍTULO II DA COMPOSIÇÃO</vt:lpstr>
      <vt:lpstr> RESOLUÇÃO Nº 184-CONSELHO SUPERIOR, de 4 de fevereiro de 2015  SEÇÃO I - DA PRESIDÊNCIA </vt:lpstr>
      <vt:lpstr> RESOLUÇÃO Nº 184-CONSELHO SUPERIOR, de 4 de fevereiro de 2015  SEÇÃO I - DA PRESIDÊNCIA </vt:lpstr>
      <vt:lpstr>RESOLUÇÃO Nº 184-CONSELHO SUPERIOR, de 4 de fevereiro de 2015  SEÇÃO I - DA PRESIDÊNCIA</vt:lpstr>
      <vt:lpstr>RESOLUÇÃO Nº 184-CONSELHO SUPERIOR, de 4 de fevereiro de 2015   SEÇÃO I - DA PRESIDÊNCIA</vt:lpstr>
      <vt:lpstr> RESOLUÇÃO Nº 184-CONSELHO SUPERIOR, de 4 de fevereiro de 2015  SEÇÃO II - DOS CONSELHEIROS </vt:lpstr>
      <vt:lpstr>RESOLUÇÃO Nº 184-CONSELHO SUPERIOR, de 4 de fevereiro de 2015  SEÇÃO II - DOS CONSELHEIROS</vt:lpstr>
      <vt:lpstr>RESOLUÇÃO Nº 184-CONSELHO SUPERIOR, de 4 de fevereiro de 2015  SEÇÃO II - DOS CONSELHEIROS</vt:lpstr>
      <vt:lpstr>RESOLUÇÃO Nº 184-CONSELHO SUPERIOR, de 4 de fevereiro de 2015  SEÇÃO II - DOS CONSELHEIROS</vt:lpstr>
      <vt:lpstr> RESOLUÇÃO Nº 184-CONSELHO SUPERIOR, de 4 de fevereiro de 2015  CAPÍTULO III - DAS ATRIBUIÇÕES DO CONSELHO </vt:lpstr>
      <vt:lpstr>CONSELHO SUPERIOR DO IFRR  Capítulo III - Das atribuições do Conselho</vt:lpstr>
    </vt:vector>
  </TitlesOfParts>
  <Company>Instituto Federal de Roraima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Escolha dos representantes do IFRR e dos egressos para o Conselho Superior (Consup) 2019-2021</dc:title>
  <dc:creator>Gelda Marcia Lacerda Macedo</dc:creator>
  <cp:lastModifiedBy>Gelda Marcia Lacerda Macedo</cp:lastModifiedBy>
  <cp:revision>19</cp:revision>
  <dcterms:created xsi:type="dcterms:W3CDTF">2019-03-20T21:04:57Z</dcterms:created>
  <dcterms:modified xsi:type="dcterms:W3CDTF">2019-03-21T19:32:01Z</dcterms:modified>
</cp:coreProperties>
</file>