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9" r:id="rId2"/>
    <p:sldId id="256" r:id="rId3"/>
    <p:sldId id="281" r:id="rId4"/>
    <p:sldId id="257" r:id="rId5"/>
    <p:sldId id="274" r:id="rId6"/>
    <p:sldId id="278" r:id="rId7"/>
    <p:sldId id="275" r:id="rId8"/>
    <p:sldId id="282" r:id="rId9"/>
    <p:sldId id="276" r:id="rId10"/>
    <p:sldId id="280" r:id="rId11"/>
    <p:sldId id="270" r:id="rId1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B43FCD-6C84-49C8-9C28-D0D4CD7D4DB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860B4-2112-4EDB-9CA4-8AE2926A8E3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259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B860B4-2112-4EDB-9CA4-8AE2926A8E36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4489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ED1C497-B057-4BD6-8AE6-DE1C5CF1814C}" type="datetimeFigureOut">
              <a:rPr lang="pt-BR" smtClean="0"/>
              <a:t>14/06/2017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E3CC918-C419-45D3-BFFD-9EAA0FD8947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cpee@ifrr.edu.br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3282" y="260648"/>
            <a:ext cx="1520058" cy="152005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211908" y="1844824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Century Gothic" panose="020B0502020202020204" pitchFamily="34" charset="0"/>
              </a:rPr>
              <a:t>PRÓ-REITORIA DE ENSINO – PROEN</a:t>
            </a:r>
          </a:p>
          <a:p>
            <a:pPr algn="ctr"/>
            <a:r>
              <a:rPr lang="pt-BR" dirty="0" smtClean="0">
                <a:latin typeface="Century Gothic" panose="020B0502020202020204" pitchFamily="34" charset="0"/>
              </a:rPr>
              <a:t>COORDENAÇÃO DE PROGRAMAS E PROJETOS DE ENSINO - CPPE</a:t>
            </a:r>
          </a:p>
        </p:txBody>
      </p:sp>
      <p:sp>
        <p:nvSpPr>
          <p:cNvPr id="3" name="Retângulo 2"/>
          <p:cNvSpPr/>
          <p:nvPr/>
        </p:nvSpPr>
        <p:spPr>
          <a:xfrm>
            <a:off x="395536" y="3348281"/>
            <a:ext cx="835292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200" b="1" dirty="0">
                <a:latin typeface="Century Gothic" panose="020B0502020202020204" pitchFamily="34" charset="0"/>
              </a:rPr>
              <a:t>FÓRUM INTERNO DE ENSINO - FIE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459146" y="6243178"/>
            <a:ext cx="831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latin typeface="Century Gothic" panose="020B0502020202020204" pitchFamily="34" charset="0"/>
              </a:rPr>
              <a:t>Maio/2017</a:t>
            </a:r>
            <a:endParaRPr lang="pt-BR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18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576013"/>
              </p:ext>
            </p:extLst>
          </p:nvPr>
        </p:nvGraphicFramePr>
        <p:xfrm>
          <a:off x="395536" y="764704"/>
          <a:ext cx="8280920" cy="521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16624"/>
                <a:gridCol w="266429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Ação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Período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Reformular o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Regulamento do Programa Monitoria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2017.2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Apoiar a realização de evento do Pibid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2017.2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Participar da construção do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Regulamento do LIFE.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Aguardando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definição dos coordenadores.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Acompanhar a execução das ações dos Programas e Projetos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de Ensino Institucionais.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2017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Atualizar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as informações referentes aos Programas e Projetos de Ensino, na página da Proen. 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Até junho/2017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0512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628800"/>
            <a:ext cx="8280920" cy="1440160"/>
          </a:xfrm>
        </p:spPr>
        <p:txBody>
          <a:bodyPr/>
          <a:lstStyle/>
          <a:p>
            <a:pPr marL="0" indent="0" algn="ctr">
              <a:buNone/>
            </a:pPr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</a:t>
            </a:r>
            <a:b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pt-BR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pt-B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hlinkClick r:id="rId2"/>
              </a:rPr>
              <a:t>cpee@ifrr.edu.br</a:t>
            </a:r>
            <a:r>
              <a:rPr lang="pt-B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pt-BR" sz="4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/>
            </a:r>
            <a:b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</a:br>
            <a:r>
              <a:rPr lang="pt-BR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3623-1076</a:t>
            </a:r>
            <a:endParaRPr lang="pt-BR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613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512" y="332656"/>
            <a:ext cx="8784976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itchFamily="2" charset="2"/>
              <a:buChar char="§"/>
            </a:pPr>
            <a:r>
              <a:rPr lang="pt-BR" sz="2200" b="1" dirty="0" smtClean="0">
                <a:latin typeface="Century Gothic" pitchFamily="34" charset="0"/>
              </a:rPr>
              <a:t>Integram o rol de Programas e Projetos de Ensino do IFRR:</a:t>
            </a:r>
          </a:p>
          <a:p>
            <a:pPr algn="just"/>
            <a:endParaRPr lang="pt-BR" sz="2200" b="1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1. </a:t>
            </a:r>
            <a:r>
              <a:rPr lang="pt-BR" sz="2200" b="1" dirty="0" smtClean="0">
                <a:latin typeface="Century Gothic" pitchFamily="34" charset="0"/>
              </a:rPr>
              <a:t>Parfor</a:t>
            </a:r>
            <a:r>
              <a:rPr lang="pt-BR" sz="2200" dirty="0" smtClean="0">
                <a:latin typeface="Century Gothic" pitchFamily="34" charset="0"/>
              </a:rPr>
              <a:t>: Programa Nacional de Formação de Professores da Educação Básica;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2. </a:t>
            </a:r>
            <a:r>
              <a:rPr lang="pt-BR" sz="2200" b="1" dirty="0" smtClean="0">
                <a:latin typeface="Century Gothic" pitchFamily="34" charset="0"/>
              </a:rPr>
              <a:t>Pibid</a:t>
            </a:r>
            <a:r>
              <a:rPr lang="pt-BR" sz="2200" dirty="0" smtClean="0">
                <a:latin typeface="Century Gothic" pitchFamily="34" charset="0"/>
              </a:rPr>
              <a:t>: Programa Institucional de Bolsas de Inciação à Docência;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3. </a:t>
            </a:r>
            <a:r>
              <a:rPr lang="pt-BR" sz="2200" b="1" dirty="0" smtClean="0">
                <a:latin typeface="Century Gothic" pitchFamily="34" charset="0"/>
              </a:rPr>
              <a:t>Life</a:t>
            </a:r>
            <a:r>
              <a:rPr lang="pt-BR" sz="2200" dirty="0" smtClean="0">
                <a:latin typeface="Century Gothic" pitchFamily="34" charset="0"/>
              </a:rPr>
              <a:t>: Laboratório Interdisciplinar de Formação de Educadores;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4. </a:t>
            </a:r>
            <a:r>
              <a:rPr lang="pt-BR" sz="2200" b="1" dirty="0" smtClean="0">
                <a:latin typeface="Century Gothic" pitchFamily="34" charset="0"/>
              </a:rPr>
              <a:t>SIE</a:t>
            </a:r>
            <a:r>
              <a:rPr lang="pt-BR" sz="2200" dirty="0" smtClean="0">
                <a:latin typeface="Century Gothic" pitchFamily="34" charset="0"/>
              </a:rPr>
              <a:t>: Ação Saberes Indígenas na Escola;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5. </a:t>
            </a:r>
            <a:r>
              <a:rPr lang="pt-BR" sz="2200" b="1" dirty="0" smtClean="0">
                <a:latin typeface="Century Gothic" pitchFamily="34" charset="0"/>
              </a:rPr>
              <a:t>INOVA</a:t>
            </a:r>
            <a:r>
              <a:rPr lang="pt-BR" sz="2200" dirty="0" smtClean="0">
                <a:latin typeface="Century Gothic" pitchFamily="34" charset="0"/>
              </a:rPr>
              <a:t>: Programa Institucional de Fomento ao Desenvolvimento de Práticas Pedagógicas Inovadoras;</a:t>
            </a:r>
          </a:p>
          <a:p>
            <a:pPr algn="just"/>
            <a:endParaRPr lang="pt-BR" sz="2200" dirty="0" smtClean="0">
              <a:latin typeface="Century Gothic" pitchFamily="34" charset="0"/>
            </a:endParaRPr>
          </a:p>
          <a:p>
            <a:pPr algn="just"/>
            <a:r>
              <a:rPr lang="pt-BR" sz="2200" dirty="0" smtClean="0">
                <a:latin typeface="Century Gothic" pitchFamily="34" charset="0"/>
              </a:rPr>
              <a:t>6. Programa Institucional de Bolsas de </a:t>
            </a:r>
            <a:r>
              <a:rPr lang="pt-BR" sz="2200" b="1" dirty="0" smtClean="0">
                <a:latin typeface="Century Gothic" pitchFamily="34" charset="0"/>
              </a:rPr>
              <a:t>Monitoria</a:t>
            </a:r>
            <a:r>
              <a:rPr lang="pt-BR" sz="2200" dirty="0" smtClean="0">
                <a:latin typeface="Century Gothic" pitchFamily="34" charset="0"/>
              </a:rPr>
              <a:t>.</a:t>
            </a:r>
            <a:endParaRPr lang="pt-BR" sz="22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80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79512" y="2348880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Century Gothic" panose="020B0502020202020204" pitchFamily="34" charset="0"/>
              </a:rPr>
              <a:t>Ações Desenvolvidas de Novembro/2016 </a:t>
            </a:r>
            <a:r>
              <a:rPr lang="pt-BR" sz="2400" b="1" dirty="0">
                <a:latin typeface="Century Gothic" panose="020B0502020202020204" pitchFamily="34" charset="0"/>
              </a:rPr>
              <a:t>a</a:t>
            </a:r>
            <a:r>
              <a:rPr lang="pt-BR" sz="2400" b="1" dirty="0" smtClean="0">
                <a:latin typeface="Century Gothic" panose="020B0502020202020204" pitchFamily="34" charset="0"/>
              </a:rPr>
              <a:t> Maio/2017:</a:t>
            </a:r>
            <a:endParaRPr lang="pt-BR" sz="2400" b="1" dirty="0">
              <a:latin typeface="Century Gothic" panose="020B0502020202020204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23528" y="404664"/>
            <a:ext cx="86409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pt-BR" sz="2400" b="1" dirty="0" smtClean="0">
                <a:latin typeface="Century Gothic" panose="020B0502020202020204" pitchFamily="34" charset="0"/>
              </a:rPr>
              <a:t>Lotação da CPPE:</a:t>
            </a:r>
          </a:p>
          <a:p>
            <a:r>
              <a:rPr lang="pt-BR" sz="2400" dirty="0" smtClean="0">
                <a:latin typeface="Century Gothic" panose="020B0502020202020204" pitchFamily="34" charset="0"/>
              </a:rPr>
              <a:t>01 Coordenadora</a:t>
            </a:r>
          </a:p>
          <a:p>
            <a:pPr algn="just"/>
            <a:r>
              <a:rPr lang="pt-BR" sz="2400" dirty="0" smtClean="0">
                <a:latin typeface="Century Gothic" panose="020B0502020202020204" pitchFamily="34" charset="0"/>
              </a:rPr>
              <a:t>01 Técnico em Assuntos Educacionais (Remoção provisória)</a:t>
            </a:r>
            <a:endParaRPr lang="pt-BR" sz="2400" dirty="0">
              <a:latin typeface="Century Gothic" panose="020B0502020202020204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323528" y="3164775"/>
            <a:ext cx="842493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Century Gothic" panose="020B0502020202020204" pitchFamily="34" charset="0"/>
              </a:rPr>
              <a:t>A</a:t>
            </a:r>
            <a:r>
              <a:rPr lang="pt-BR" sz="2400" dirty="0" smtClean="0">
                <a:latin typeface="Century Gothic" panose="020B0502020202020204" pitchFamily="34" charset="0"/>
              </a:rPr>
              <a:t>poio </a:t>
            </a:r>
            <a:r>
              <a:rPr lang="pt-BR" sz="2400" dirty="0">
                <a:latin typeface="Century Gothic" panose="020B0502020202020204" pitchFamily="34" charset="0"/>
              </a:rPr>
              <a:t>às ações gerais da Proen </a:t>
            </a:r>
            <a:r>
              <a:rPr lang="pt-BR" sz="2400" dirty="0" smtClean="0">
                <a:latin typeface="Century Gothic" panose="020B0502020202020204" pitchFamily="34" charset="0"/>
              </a:rPr>
              <a:t>(organização de eventos</a:t>
            </a:r>
            <a:r>
              <a:rPr lang="pt-BR" sz="2400" dirty="0">
                <a:latin typeface="Century Gothic" panose="020B0502020202020204" pitchFamily="34" charset="0"/>
              </a:rPr>
              <a:t>, análise de processos, </a:t>
            </a:r>
            <a:r>
              <a:rPr lang="pt-BR" sz="2400" dirty="0" smtClean="0">
                <a:latin typeface="Century Gothic" panose="020B0502020202020204" pitchFamily="34" charset="0"/>
              </a:rPr>
              <a:t>participação em comissões e etc.);</a:t>
            </a:r>
            <a:endParaRPr lang="pt-BR" sz="2400" dirty="0">
              <a:latin typeface="Century Gothic" panose="020B0502020202020204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323528" y="4870901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Century Gothic" panose="020B0502020202020204" pitchFamily="34" charset="0"/>
              </a:rPr>
              <a:t>Relatório do </a:t>
            </a:r>
            <a:r>
              <a:rPr lang="pt-BR" sz="2400" dirty="0" smtClean="0">
                <a:latin typeface="Century Gothic" panose="020B0502020202020204" pitchFamily="34" charset="0"/>
              </a:rPr>
              <a:t>PAT</a:t>
            </a:r>
            <a:r>
              <a:rPr lang="pt-BR" sz="2400" dirty="0">
                <a:latin typeface="Century Gothic" panose="020B0502020202020204" pitchFamily="34" charset="0"/>
              </a:rPr>
              <a:t> </a:t>
            </a:r>
            <a:r>
              <a:rPr lang="pt-BR" sz="2400" dirty="0" smtClean="0">
                <a:latin typeface="Century Gothic" panose="020B0502020202020204" pitchFamily="34" charset="0"/>
              </a:rPr>
              <a:t>(3º </a:t>
            </a:r>
            <a:r>
              <a:rPr lang="pt-BR" sz="2400" dirty="0">
                <a:latin typeface="Century Gothic" panose="020B0502020202020204" pitchFamily="34" charset="0"/>
              </a:rPr>
              <a:t>quadrimestre</a:t>
            </a:r>
            <a:r>
              <a:rPr lang="pt-BR" sz="2400" dirty="0" smtClean="0">
                <a:latin typeface="Century Gothic" panose="020B0502020202020204" pitchFamily="34" charset="0"/>
              </a:rPr>
              <a:t> </a:t>
            </a:r>
            <a:r>
              <a:rPr lang="pt-BR" sz="2400" dirty="0">
                <a:latin typeface="Century Gothic" panose="020B0502020202020204" pitchFamily="34" charset="0"/>
              </a:rPr>
              <a:t>de </a:t>
            </a:r>
            <a:r>
              <a:rPr lang="pt-BR" sz="2400" dirty="0" smtClean="0">
                <a:latin typeface="Century Gothic" panose="020B0502020202020204" pitchFamily="34" charset="0"/>
              </a:rPr>
              <a:t>2016) </a:t>
            </a:r>
            <a:r>
              <a:rPr lang="pt-BR" sz="2400" dirty="0">
                <a:latin typeface="Century Gothic" panose="020B0502020202020204" pitchFamily="34" charset="0"/>
              </a:rPr>
              <a:t>e Relatório de </a:t>
            </a:r>
            <a:r>
              <a:rPr lang="pt-BR" sz="2400" dirty="0" smtClean="0">
                <a:latin typeface="Century Gothic" panose="020B0502020202020204" pitchFamily="34" charset="0"/>
              </a:rPr>
              <a:t>Gestão;</a:t>
            </a:r>
            <a:endParaRPr lang="pt-BR" sz="2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7914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251520" y="358512"/>
            <a:ext cx="85689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pt-BR" sz="2400" dirty="0">
                <a:latin typeface="Century Gothic" pitchFamily="34" charset="0"/>
              </a:rPr>
              <a:t>Organização do </a:t>
            </a:r>
            <a:r>
              <a:rPr lang="pt-BR" sz="2400" dirty="0" smtClean="0">
                <a:latin typeface="Century Gothic" pitchFamily="34" charset="0"/>
              </a:rPr>
              <a:t>arquivo </a:t>
            </a:r>
            <a:r>
              <a:rPr lang="pt-BR" sz="2400" dirty="0">
                <a:latin typeface="Century Gothic" pitchFamily="34" charset="0"/>
              </a:rPr>
              <a:t>da </a:t>
            </a:r>
            <a:r>
              <a:rPr lang="pt-BR" sz="2400" dirty="0" smtClean="0">
                <a:latin typeface="Century Gothic" pitchFamily="34" charset="0"/>
              </a:rPr>
              <a:t>CPPE;</a:t>
            </a:r>
            <a:endParaRPr lang="pt-BR" sz="2400" dirty="0">
              <a:latin typeface="Century Gothic" pitchFamily="34" charset="0"/>
            </a:endParaRPr>
          </a:p>
        </p:txBody>
      </p:sp>
      <p:sp>
        <p:nvSpPr>
          <p:cNvPr id="6" name="Retângulo 5"/>
          <p:cNvSpPr/>
          <p:nvPr/>
        </p:nvSpPr>
        <p:spPr>
          <a:xfrm>
            <a:off x="251520" y="3308791"/>
            <a:ext cx="85689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latin typeface="Century Gothic" pitchFamily="34" charset="0"/>
              </a:rPr>
              <a:t>Análise </a:t>
            </a:r>
            <a:r>
              <a:rPr lang="pt-BR" sz="2400" dirty="0">
                <a:latin typeface="Century Gothic" pitchFamily="34" charset="0"/>
              </a:rPr>
              <a:t>dos Relatórios Finais de Atividades e Relatórios de Prestação de Contas do Programa INOVA – Edição </a:t>
            </a:r>
            <a:r>
              <a:rPr lang="pt-BR" sz="2400" dirty="0" smtClean="0">
                <a:latin typeface="Century Gothic" pitchFamily="34" charset="0"/>
              </a:rPr>
              <a:t>2016 – e confecção dos certificados; </a:t>
            </a:r>
            <a:endParaRPr lang="pt-BR" sz="2400" dirty="0">
              <a:latin typeface="Century Gothic" pitchFamily="34" charset="0"/>
            </a:endParaRPr>
          </a:p>
        </p:txBody>
      </p:sp>
      <p:sp>
        <p:nvSpPr>
          <p:cNvPr id="7" name="Retângulo 6"/>
          <p:cNvSpPr/>
          <p:nvPr/>
        </p:nvSpPr>
        <p:spPr>
          <a:xfrm>
            <a:off x="251520" y="1436583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sz="2400" dirty="0" smtClean="0">
                <a:latin typeface="Century Gothic" pitchFamily="34" charset="0"/>
              </a:rPr>
              <a:t>Reunião com os coordenadores institucionais dos programas de ensino: PARFOR, AÇÃO SABERES INDÍGENAS NA ESCOLA, LIFE e PIBID;</a:t>
            </a:r>
            <a:endParaRPr lang="pt-BR" sz="2400" dirty="0">
              <a:latin typeface="Century Gothic" pitchFamily="34" charset="0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75362" y="5199583"/>
            <a:ext cx="864096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dirty="0">
                <a:latin typeface="Century Gothic" panose="020B0502020202020204" pitchFamily="34" charset="0"/>
              </a:rPr>
              <a:t>Participação na reunião geral do PIBID (18/02);</a:t>
            </a:r>
          </a:p>
        </p:txBody>
      </p:sp>
    </p:spTree>
    <p:extLst>
      <p:ext uri="{BB962C8B-B14F-4D97-AF65-F5344CB8AC3E}">
        <p14:creationId xmlns:p14="http://schemas.microsoft.com/office/powerpoint/2010/main" val="375441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4644008" y="105273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sp>
        <p:nvSpPr>
          <p:cNvPr id="3" name="Retângulo 2"/>
          <p:cNvSpPr/>
          <p:nvPr/>
        </p:nvSpPr>
        <p:spPr>
          <a:xfrm>
            <a:off x="179512" y="406404"/>
            <a:ext cx="871296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pt-BR" sz="2400" b="1" dirty="0" smtClean="0">
                <a:latin typeface="Century Gothic" pitchFamily="34" charset="0"/>
              </a:rPr>
              <a:t>Parfor</a:t>
            </a:r>
            <a:r>
              <a:rPr lang="pt-BR" sz="2400" dirty="0" smtClean="0">
                <a:latin typeface="Century Gothic" pitchFamily="34" charset="0"/>
              </a:rPr>
              <a:t>: </a:t>
            </a:r>
            <a:r>
              <a:rPr lang="pt-BR" sz="2400" dirty="0">
                <a:latin typeface="Century Gothic" panose="020B0502020202020204" pitchFamily="34" charset="0"/>
              </a:rPr>
              <a:t>acompanhamento das ações, </a:t>
            </a:r>
            <a:r>
              <a:rPr lang="pt-BR" sz="2400" dirty="0" smtClean="0">
                <a:latin typeface="Century Gothic" panose="020B0502020202020204" pitchFamily="34" charset="0"/>
              </a:rPr>
              <a:t>PPC de Educação Física, </a:t>
            </a:r>
            <a:r>
              <a:rPr lang="pt-BR" sz="2400" dirty="0">
                <a:latin typeface="Century Gothic" panose="020B0502020202020204" pitchFamily="34" charset="0"/>
              </a:rPr>
              <a:t>nova regulamentação (Portaria n</a:t>
            </a:r>
            <a:r>
              <a:rPr lang="pt-BR" sz="2400" dirty="0" smtClean="0">
                <a:latin typeface="Century Gothic" panose="020B0502020202020204" pitchFamily="34" charset="0"/>
              </a:rPr>
              <a:t>° 82, de 17/04/2017), </a:t>
            </a:r>
            <a:r>
              <a:rPr lang="pt-BR" sz="2400" dirty="0">
                <a:latin typeface="Century Gothic" panose="020B0502020202020204" pitchFamily="34" charset="0"/>
              </a:rPr>
              <a:t>reuniões </a:t>
            </a:r>
            <a:r>
              <a:rPr lang="pt-BR" sz="2400" dirty="0" smtClean="0">
                <a:latin typeface="Century Gothic" panose="020B0502020202020204" pitchFamily="34" charset="0"/>
              </a:rPr>
              <a:t>(CEFORR, FEPAD</a:t>
            </a:r>
            <a:r>
              <a:rPr lang="pt-BR" sz="2400" dirty="0">
                <a:latin typeface="Century Gothic" panose="020B0502020202020204" pitchFamily="34" charset="0"/>
              </a:rPr>
              <a:t>, PARFOR/IFRR);</a:t>
            </a:r>
          </a:p>
        </p:txBody>
      </p:sp>
      <p:sp>
        <p:nvSpPr>
          <p:cNvPr id="8" name="Retângulo 7"/>
          <p:cNvSpPr/>
          <p:nvPr/>
        </p:nvSpPr>
        <p:spPr>
          <a:xfrm>
            <a:off x="179512" y="2852936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latin typeface="Century Gothic" pitchFamily="34" charset="0"/>
              </a:rPr>
              <a:t>Análise </a:t>
            </a:r>
            <a:r>
              <a:rPr lang="pt-BR" sz="2400" dirty="0">
                <a:latin typeface="Century Gothic" pitchFamily="34" charset="0"/>
              </a:rPr>
              <a:t>dos Relatórios Finais </a:t>
            </a:r>
            <a:r>
              <a:rPr lang="pt-BR" sz="2400" dirty="0" smtClean="0">
                <a:latin typeface="Century Gothic" pitchFamily="34" charset="0"/>
              </a:rPr>
              <a:t>do </a:t>
            </a:r>
            <a:r>
              <a:rPr lang="pt-BR" sz="2400" dirty="0">
                <a:latin typeface="Century Gothic" pitchFamily="34" charset="0"/>
              </a:rPr>
              <a:t>Programa </a:t>
            </a:r>
            <a:r>
              <a:rPr lang="pt-BR" sz="2400" dirty="0" smtClean="0">
                <a:latin typeface="Century Gothic" pitchFamily="34" charset="0"/>
              </a:rPr>
              <a:t>de Bolsas de </a:t>
            </a:r>
            <a:r>
              <a:rPr lang="pt-BR" sz="2400" b="1" dirty="0" smtClean="0">
                <a:latin typeface="Century Gothic" pitchFamily="34" charset="0"/>
              </a:rPr>
              <a:t>Monitoria</a:t>
            </a:r>
            <a:r>
              <a:rPr lang="pt-BR" sz="2400" dirty="0" smtClean="0">
                <a:latin typeface="Century Gothic" pitchFamily="34" charset="0"/>
              </a:rPr>
              <a:t> </a:t>
            </a:r>
            <a:r>
              <a:rPr lang="pt-BR" sz="2400" dirty="0">
                <a:latin typeface="Century Gothic" pitchFamily="34" charset="0"/>
              </a:rPr>
              <a:t>– Edição </a:t>
            </a:r>
            <a:r>
              <a:rPr lang="pt-BR" sz="2400" dirty="0" smtClean="0">
                <a:latin typeface="Century Gothic" pitchFamily="34" charset="0"/>
              </a:rPr>
              <a:t>2016 – confecção e expedição dos certificados (CNP e CAM); </a:t>
            </a:r>
            <a:endParaRPr lang="pt-BR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6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184029" y="260648"/>
            <a:ext cx="8784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latin typeface="Century Gothic" panose="020B0502020202020204" pitchFamily="34" charset="0"/>
              </a:rPr>
              <a:t>AÇÃO SABERES INDÍGENAS NA ESCOLA</a:t>
            </a:r>
            <a:endParaRPr lang="pt-BR" sz="2400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5631931"/>
              </p:ext>
            </p:extLst>
          </p:nvPr>
        </p:nvGraphicFramePr>
        <p:xfrm>
          <a:off x="611560" y="836712"/>
          <a:ext cx="7848873" cy="3744414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3052340"/>
                <a:gridCol w="2180243"/>
                <a:gridCol w="2616290"/>
              </a:tblGrid>
              <a:tr h="2442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Região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Etnia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>
                          <a:effectLst/>
                          <a:latin typeface="Century Gothic" pitchFamily="34" charset="0"/>
                        </a:rPr>
                        <a:t>Núcleo </a:t>
                      </a:r>
                      <a:endParaRPr lang="pt-BR" sz="1600" b="1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4712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Surumu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IFRR</a:t>
                      </a:r>
                      <a:endParaRPr lang="pt-BR" sz="16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2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Ingarikó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Ingarikó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Amajari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Wapixana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Wai-Wai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Wai-Wai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42749"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endParaRPr lang="pt-BR" sz="1600" dirty="0" smtClean="0">
                        <a:effectLst/>
                        <a:latin typeface="Century Gothic" pitchFamily="34" charset="0"/>
                      </a:endParaRPr>
                    </a:p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São </a:t>
                      </a: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Marcos (Alto, Médio </a:t>
                      </a: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e</a:t>
                      </a:r>
                      <a:r>
                        <a:rPr lang="pt-BR" sz="1600" baseline="0" dirty="0" smtClean="0">
                          <a:effectLst/>
                          <a:latin typeface="Century Gothic" pitchFamily="34" charset="0"/>
                        </a:rPr>
                        <a:t> </a:t>
                      </a:r>
                      <a:r>
                        <a:rPr lang="pt-BR" sz="1600" dirty="0" smtClean="0">
                          <a:effectLst/>
                          <a:latin typeface="Century Gothic" pitchFamily="34" charset="0"/>
                        </a:rPr>
                        <a:t>Baixo</a:t>
                      </a: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)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UERR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8948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Wapixana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2452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Taurepang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4760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  <a:latin typeface="Century Gothic" pitchFamily="34" charset="0"/>
                        </a:rPr>
                        <a:t>Serras</a:t>
                      </a:r>
                      <a:endParaRPr lang="pt-BR" sz="160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5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UFRR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4424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Serra da Lua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Wapixana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 rowSpan="2"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Baixo Cotingo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Makuxi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44243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  <a:latin typeface="Century Gothic" pitchFamily="34" charset="0"/>
                        </a:rPr>
                        <a:t>Wapixana</a:t>
                      </a:r>
                      <a:endParaRPr lang="pt-BR" sz="1600" dirty="0">
                        <a:effectLst/>
                        <a:latin typeface="Century Gothic" pitchFamily="34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tângulo 7"/>
          <p:cNvSpPr/>
          <p:nvPr/>
        </p:nvSpPr>
        <p:spPr>
          <a:xfrm>
            <a:off x="395536" y="4941168"/>
            <a:ext cx="84249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latin typeface="Century Gothic" panose="020B0502020202020204" pitchFamily="34" charset="0"/>
              </a:rPr>
              <a:t>Atendimento </a:t>
            </a:r>
            <a:r>
              <a:rPr lang="pt-BR" sz="2400" dirty="0">
                <a:latin typeface="Century Gothic" panose="020B0502020202020204" pitchFamily="34" charset="0"/>
              </a:rPr>
              <a:t>aos professores indígenas; acompanhamento dos processos; participação em reuniões de formação e </a:t>
            </a:r>
            <a:r>
              <a:rPr lang="pt-BR" sz="2400" dirty="0" smtClean="0">
                <a:latin typeface="Century Gothic" panose="020B0502020202020204" pitchFamily="34" charset="0"/>
              </a:rPr>
              <a:t>planejamento; </a:t>
            </a:r>
            <a:r>
              <a:rPr lang="pt-BR" sz="2400" dirty="0">
                <a:latin typeface="Century Gothic" panose="020B0502020202020204" pitchFamily="34" charset="0"/>
              </a:rPr>
              <a:t>auxílio na revisão de </a:t>
            </a:r>
            <a:r>
              <a:rPr lang="pt-BR" sz="2400" dirty="0" smtClean="0">
                <a:latin typeface="Century Gothic" panose="020B0502020202020204" pitchFamily="34" charset="0"/>
              </a:rPr>
              <a:t>documentos; </a:t>
            </a:r>
            <a:r>
              <a:rPr lang="pt-BR" sz="2400" dirty="0">
                <a:latin typeface="Century Gothic" panose="020B0502020202020204" pitchFamily="34" charset="0"/>
              </a:rPr>
              <a:t>confecção de certificados.</a:t>
            </a:r>
          </a:p>
        </p:txBody>
      </p:sp>
    </p:spTree>
    <p:extLst>
      <p:ext uri="{BB962C8B-B14F-4D97-AF65-F5344CB8AC3E}">
        <p14:creationId xmlns:p14="http://schemas.microsoft.com/office/powerpoint/2010/main" val="2294758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323528" y="40466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sz="2400" b="1" dirty="0" smtClean="0">
                <a:latin typeface="Century Gothic" panose="020B0502020202020204" pitchFamily="34" charset="0"/>
              </a:rPr>
              <a:t>INOVA</a:t>
            </a:r>
            <a:r>
              <a:rPr lang="pt-BR" sz="2400" dirty="0" smtClean="0">
                <a:latin typeface="Century Gothic" panose="020B0502020202020204" pitchFamily="34" charset="0"/>
              </a:rPr>
              <a:t>: </a:t>
            </a:r>
            <a:r>
              <a:rPr lang="pt-BR" sz="2400" dirty="0">
                <a:latin typeface="Century Gothic" panose="020B0502020202020204" pitchFamily="34" charset="0"/>
              </a:rPr>
              <a:t>viabilização da </a:t>
            </a:r>
            <a:r>
              <a:rPr lang="pt-BR" sz="2400" dirty="0" smtClean="0">
                <a:latin typeface="Century Gothic" panose="020B0502020202020204" pitchFamily="34" charset="0"/>
              </a:rPr>
              <a:t>elaboração,</a:t>
            </a:r>
            <a:r>
              <a:rPr lang="pt-BR" sz="2400" dirty="0">
                <a:latin typeface="Century Gothic" panose="020B0502020202020204" pitchFamily="34" charset="0"/>
              </a:rPr>
              <a:t> publicação, </a:t>
            </a:r>
            <a:r>
              <a:rPr lang="pt-BR" sz="2400" dirty="0" smtClean="0">
                <a:latin typeface="Century Gothic" panose="020B0502020202020204" pitchFamily="34" charset="0"/>
              </a:rPr>
              <a:t>avaliação </a:t>
            </a:r>
            <a:r>
              <a:rPr lang="pt-BR" sz="2400" dirty="0">
                <a:latin typeface="Century Gothic" panose="020B0502020202020204" pitchFamily="34" charset="0"/>
              </a:rPr>
              <a:t>e divulgação dos </a:t>
            </a:r>
            <a:r>
              <a:rPr lang="pt-BR" sz="2400" dirty="0" smtClean="0">
                <a:latin typeface="Century Gothic" panose="020B0502020202020204" pitchFamily="34" charset="0"/>
              </a:rPr>
              <a:t>resultados do Edital </a:t>
            </a:r>
            <a:r>
              <a:rPr lang="pt-BR" sz="2400" dirty="0">
                <a:latin typeface="Century Gothic" panose="020B0502020202020204" pitchFamily="34" charset="0"/>
              </a:rPr>
              <a:t>nº </a:t>
            </a:r>
            <a:r>
              <a:rPr lang="pt-BR" sz="2400" dirty="0" smtClean="0">
                <a:latin typeface="Century Gothic" panose="020B0502020202020204" pitchFamily="34" charset="0"/>
              </a:rPr>
              <a:t>001/2017/PROEN/IFRR.</a:t>
            </a:r>
            <a:endParaRPr lang="pt-BR" sz="24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637377"/>
              </p:ext>
            </p:extLst>
          </p:nvPr>
        </p:nvGraphicFramePr>
        <p:xfrm>
          <a:off x="539553" y="1700808"/>
          <a:ext cx="8064897" cy="28803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88299"/>
                <a:gridCol w="2688299"/>
                <a:gridCol w="2688299"/>
              </a:tblGrid>
              <a:tr h="739144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Unidade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Vagas Ofertadas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Vagas Preenchidas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282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CAM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05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latin typeface="Century Gothic" pitchFamily="34" charset="0"/>
                        </a:rPr>
                        <a:t>-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282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CAB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-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282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CBV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10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06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282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CBVZO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28235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CNP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10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10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latin typeface="Century Gothic" pitchFamily="34" charset="0"/>
              </a:rPr>
              <a:t>Viabilização da publicação do Edital nº 003/2017/PROEN/IFRR – vagas remanescentes do Programa Inova.</a:t>
            </a:r>
            <a:endParaRPr lang="pt-BR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511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323528" y="404664"/>
            <a:ext cx="849694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Wingdings" pitchFamily="2" charset="2"/>
              <a:buChar char="ü"/>
            </a:pPr>
            <a:r>
              <a:rPr lang="pt-BR" sz="2400" b="1" dirty="0" smtClean="0">
                <a:latin typeface="Century Gothic" panose="020B0502020202020204" pitchFamily="34" charset="0"/>
              </a:rPr>
              <a:t>MONITORIA</a:t>
            </a:r>
            <a:r>
              <a:rPr lang="pt-BR" sz="2400" dirty="0" smtClean="0">
                <a:latin typeface="Century Gothic" panose="020B0502020202020204" pitchFamily="34" charset="0"/>
              </a:rPr>
              <a:t>: </a:t>
            </a:r>
            <a:r>
              <a:rPr lang="pt-BR" sz="2400" dirty="0">
                <a:latin typeface="Century Gothic" panose="020B0502020202020204" pitchFamily="34" charset="0"/>
              </a:rPr>
              <a:t>viabilização da </a:t>
            </a:r>
            <a:r>
              <a:rPr lang="pt-BR" sz="2400" dirty="0" smtClean="0">
                <a:latin typeface="Century Gothic" panose="020B0502020202020204" pitchFamily="34" charset="0"/>
              </a:rPr>
              <a:t>elaboração,</a:t>
            </a:r>
            <a:r>
              <a:rPr lang="pt-BR" sz="2400" dirty="0">
                <a:latin typeface="Century Gothic" panose="020B0502020202020204" pitchFamily="34" charset="0"/>
              </a:rPr>
              <a:t> publicação, </a:t>
            </a:r>
            <a:r>
              <a:rPr lang="pt-BR" sz="2400" dirty="0" smtClean="0">
                <a:latin typeface="Century Gothic" panose="020B0502020202020204" pitchFamily="34" charset="0"/>
              </a:rPr>
              <a:t>avaliação </a:t>
            </a:r>
            <a:r>
              <a:rPr lang="pt-BR" sz="2400" dirty="0">
                <a:latin typeface="Century Gothic" panose="020B0502020202020204" pitchFamily="34" charset="0"/>
              </a:rPr>
              <a:t>e divulgação dos </a:t>
            </a:r>
            <a:r>
              <a:rPr lang="pt-BR" sz="2400" dirty="0" smtClean="0">
                <a:latin typeface="Century Gothic" panose="020B0502020202020204" pitchFamily="34" charset="0"/>
              </a:rPr>
              <a:t>resultados do Edital </a:t>
            </a:r>
            <a:r>
              <a:rPr lang="pt-BR" sz="2400" dirty="0">
                <a:latin typeface="Century Gothic" panose="020B0502020202020204" pitchFamily="34" charset="0"/>
              </a:rPr>
              <a:t>nº </a:t>
            </a:r>
            <a:r>
              <a:rPr lang="pt-BR" sz="2400" dirty="0" smtClean="0">
                <a:latin typeface="Century Gothic" panose="020B0502020202020204" pitchFamily="34" charset="0"/>
              </a:rPr>
              <a:t>002/2017/PROEN/IFRR.</a:t>
            </a:r>
            <a:endParaRPr lang="pt-BR" sz="2400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207451"/>
              </p:ext>
            </p:extLst>
          </p:nvPr>
        </p:nvGraphicFramePr>
        <p:xfrm>
          <a:off x="755576" y="1772816"/>
          <a:ext cx="7920880" cy="28083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2311"/>
                <a:gridCol w="3598276"/>
                <a:gridCol w="2640293"/>
              </a:tblGrid>
              <a:tr h="720666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Unidade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Vagas Ofertadas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Vagas Preenchidas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1752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CAM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04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aseline="0" dirty="0" smtClean="0">
                          <a:latin typeface="Century Gothic" pitchFamily="34" charset="0"/>
                        </a:rPr>
                        <a:t>03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1752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CAB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02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1752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CBV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07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1752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CBVZO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01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-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417529"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CNP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04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03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ü"/>
            </a:pPr>
            <a:r>
              <a:rPr lang="pt-BR" sz="2400" dirty="0" smtClean="0">
                <a:latin typeface="Century Gothic" pitchFamily="34" charset="0"/>
              </a:rPr>
              <a:t>Viabilização da publicação do Edital nº 004/2017/PROEN/IFRR – vagas remanescentes do Programa Inova.</a:t>
            </a:r>
            <a:endParaRPr lang="pt-BR" sz="2400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2765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395536" y="404664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400" b="1" dirty="0" smtClean="0">
                <a:latin typeface="Century Gothic" panose="020B0502020202020204" pitchFamily="34" charset="0"/>
              </a:rPr>
              <a:t>Ações a realizar:</a:t>
            </a:r>
            <a:endParaRPr lang="pt-BR" sz="2400" b="1" dirty="0">
              <a:latin typeface="Century Gothic" panose="020B0502020202020204" pitchFamily="34" charset="0"/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145310"/>
              </p:ext>
            </p:extLst>
          </p:nvPr>
        </p:nvGraphicFramePr>
        <p:xfrm>
          <a:off x="395536" y="1124744"/>
          <a:ext cx="8280920" cy="5213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616624"/>
                <a:gridCol w="2664296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Ação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 smtClean="0">
                          <a:latin typeface="Century Gothic" pitchFamily="34" charset="0"/>
                        </a:rPr>
                        <a:t>Período</a:t>
                      </a:r>
                      <a:endParaRPr lang="pt-BR" sz="2000" b="1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entury Gothic" pitchFamily="34" charset="0"/>
                        </a:rPr>
                        <a:t>Promover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a reunião da Comissão de Avaliação do Programa Monitoria</a:t>
                      </a:r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just"/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29/05/2017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dirty="0" smtClean="0">
                          <a:latin typeface="Century Gothic" pitchFamily="34" charset="0"/>
                        </a:rPr>
                        <a:t>Promover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a reunião da Comissão de Avaliação do INOVA</a:t>
                      </a:r>
                      <a:endParaRPr lang="pt-BR" sz="2000" dirty="0" smtClean="0">
                        <a:latin typeface="Century Gothic" pitchFamily="34" charset="0"/>
                      </a:endParaRPr>
                    </a:p>
                    <a:p>
                      <a:pPr algn="just"/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05 e 08/06/2017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Realizar reuniões para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orientações acerca dos relatórios do INOVA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A definir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Realizar reuniões para orientações acerca do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s relatórios e frequências do </a:t>
                      </a:r>
                      <a:r>
                        <a:rPr lang="pt-BR" sz="2000" dirty="0" smtClean="0">
                          <a:latin typeface="Century Gothic" pitchFamily="34" charset="0"/>
                        </a:rPr>
                        <a:t>Programa Monitoria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A definir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  <a:tr h="900100">
                <a:tc>
                  <a:txBody>
                    <a:bodyPr/>
                    <a:lstStyle/>
                    <a:p>
                      <a:pPr algn="just"/>
                      <a:r>
                        <a:rPr lang="pt-BR" sz="2000" dirty="0" smtClean="0">
                          <a:latin typeface="Century Gothic" pitchFamily="34" charset="0"/>
                        </a:rPr>
                        <a:t>Reformular o</a:t>
                      </a:r>
                      <a:r>
                        <a:rPr lang="pt-BR" sz="2000" baseline="0" dirty="0" smtClean="0">
                          <a:latin typeface="Century Gothic" pitchFamily="34" charset="0"/>
                        </a:rPr>
                        <a:t> Regulamento do Programa Inova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 smtClean="0">
                          <a:latin typeface="Century Gothic" pitchFamily="34" charset="0"/>
                        </a:rPr>
                        <a:t>2017.2</a:t>
                      </a:r>
                      <a:endParaRPr lang="pt-BR" sz="2000" dirty="0">
                        <a:latin typeface="Century Gothic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394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egração">
  <a:themeElements>
    <a:clrScheme name="Personalizada 10">
      <a:dk1>
        <a:srgbClr val="000000"/>
      </a:dk1>
      <a:lt1>
        <a:sysClr val="window" lastClr="FFFFFF"/>
      </a:lt1>
      <a:dk2>
        <a:srgbClr val="000000"/>
      </a:dk2>
      <a:lt2>
        <a:srgbClr val="CAF278"/>
      </a:lt2>
      <a:accent1>
        <a:srgbClr val="DFF7AE"/>
      </a:accent1>
      <a:accent2>
        <a:srgbClr val="71685A"/>
      </a:accent2>
      <a:accent3>
        <a:srgbClr val="FFFFFF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Integração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ntegração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1382</TotalTime>
  <Words>577</Words>
  <Application>Microsoft Office PowerPoint</Application>
  <PresentationFormat>Apresentação na tela (4:3)</PresentationFormat>
  <Paragraphs>130</Paragraphs>
  <Slides>11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2" baseType="lpstr">
      <vt:lpstr>Integração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OBRIGADA!  cpee@ifrr.edu.br  3623-1076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COPED</dc:creator>
  <cp:lastModifiedBy>Nayara Paula Rodrigues de Freitas</cp:lastModifiedBy>
  <cp:revision>168</cp:revision>
  <dcterms:created xsi:type="dcterms:W3CDTF">2014-09-30T10:57:38Z</dcterms:created>
  <dcterms:modified xsi:type="dcterms:W3CDTF">2017-06-14T15:57:15Z</dcterms:modified>
</cp:coreProperties>
</file>