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72" r:id="rId4"/>
    <p:sldId id="259" r:id="rId5"/>
    <p:sldId id="266" r:id="rId6"/>
    <p:sldId id="273" r:id="rId7"/>
    <p:sldId id="267" r:id="rId8"/>
    <p:sldId id="269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ço Reservado para Data 2"/>
          <p:cNvSpPr txBox="1">
            <a:spLocks noGrp="1"/>
          </p:cNvSpPr>
          <p:nvPr>
            <p:ph type="dt" sz="quarter" idx="1"/>
          </p:nvPr>
        </p:nvSpPr>
        <p:spPr>
          <a:xfrm>
            <a:off x="3881795" y="0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compatLnSpc="0"/>
          <a:lstStyle/>
          <a:p>
            <a:pPr algn="r"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Espaço Reservado para Rodapé 3"/>
          <p:cNvSpPr txBox="1">
            <a:spLocks noGrp="1"/>
          </p:cNvSpPr>
          <p:nvPr>
            <p:ph type="ftr" sz="quarter" idx="2"/>
          </p:nvPr>
        </p:nvSpPr>
        <p:spPr>
          <a:xfrm>
            <a:off x="0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hangingPunct="0">
              <a:defRPr sz="1400"/>
            </a:pPr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Espaço Reservado para Número de Slide 4"/>
          <p:cNvSpPr txBox="1">
            <a:spLocks noGrp="1"/>
          </p:cNvSpPr>
          <p:nvPr>
            <p:ph type="sldNum" sz="quarter" idx="3"/>
          </p:nvPr>
        </p:nvSpPr>
        <p:spPr>
          <a:xfrm>
            <a:off x="3881795" y="8686952"/>
            <a:ext cx="2976173" cy="456900"/>
          </a:xfrm>
          <a:prstGeom prst="rect">
            <a:avLst/>
          </a:prstGeom>
          <a:noFill/>
          <a:ln>
            <a:noFill/>
          </a:ln>
        </p:spPr>
        <p:txBody>
          <a:bodyPr vert="horz" wrap="none" lIns="78903" tIns="39452" rIns="78903" bIns="39452" anchor="b" compatLnSpc="0"/>
          <a:lstStyle/>
          <a:p>
            <a:pPr algn="r" hangingPunct="0">
              <a:defRPr sz="1400"/>
            </a:pPr>
            <a:fld id="{FF6F1391-5AAB-440D-AF9B-345EAFBD0D76}" type="slidenum">
              <a:rPr/>
              <a:pPr algn="r" hangingPunct="0">
                <a:defRPr sz="1400"/>
              </a:pPr>
              <a:t>‹nº›</a:t>
            </a:fld>
            <a:endParaRPr lang="pt-BR" sz="1200"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32626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Espaço Reservado para Cabeçalho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Espaço Reservado para Data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Espaço Reservado para Rodapé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Espaço Reservado para Número de Slid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pt-BR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260DA13-C538-4FC3-9A66-98E9570350E7}" type="slidenum">
              <a:rPr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92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0" rtl="0" hangingPunct="0">
      <a:tabLst/>
      <a:defRPr lang="pt-BR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9129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altLang="pt-BR" dirty="0" smtClean="0"/>
          </a:p>
        </p:txBody>
      </p:sp>
      <p:sp>
        <p:nvSpPr>
          <p:cNvPr id="286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30E3632B-C656-4A4F-B3D3-E5E2C264E0C9}" type="slidenum">
              <a:rPr lang="pt-BR" altLang="pt-BR">
                <a:latin typeface="Calibri" panose="020F0502020204030204" pitchFamily="34" charset="0"/>
              </a:rPr>
              <a:pPr eaLnBrk="1" hangingPunct="1"/>
              <a:t>2</a:t>
            </a:fld>
            <a:endParaRPr lang="pt-BR" altLang="pt-B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61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645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0953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091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091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6552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2152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ço Reservado para Anotações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040" cy="402444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65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BEC608E-3468-4C2C-9CA7-ADFED339FEDA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5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62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7791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5978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8720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83124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793E33-7452-4FED-BFA7-CFFC8B4DAAA6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4290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E9A6A6-F8D4-4D0F-9A6B-DE4F75FB8A51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527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23A1A3-0E84-4195-95FC-01DC4C987516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945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B999D4-8A18-4540-9EB7-72DD4F3E6506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619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9731BF-2E56-4A7C-9E27-D9F8FC6FE253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F458CE4-1D6D-4409-B04C-9842585FA1F3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3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9960849-A740-4796-BB02-3F8F6D059D0C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59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B211B4-B9C1-402F-87EB-4E7CECF0A451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80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F4E377-AB0E-4800-8F28-B94510EA5B8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09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63EAF3-03A3-41C6-A779-0A358F8BA2D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490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fld id="{1CB2A251-3797-4999-B355-DC3CE75744BC}" type="datetime1">
              <a:rPr lang="pt-BR" smtClean="0"/>
              <a:pPr lvl="0"/>
              <a:t>12/06/2017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/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lvl="0"/>
            <a:fld id="{EC3ED0F6-3ADC-420D-A20B-3A6FC79654E7}" type="slidenum">
              <a:rPr lang="pt-BR" smtClean="0"/>
              <a:pPr lvl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080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ipet@ifrr.edu.b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proen@ifrr.edu.br" TargetMode="External"/><Relationship Id="rId4" Type="http://schemas.openxmlformats.org/officeDocument/2006/relationships/hyperlink" Target="mailto:dipgrad@ifrr.edu.b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Ó-REITORIA DE ENSI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 noGrp="1"/>
          </p:cNvSpPr>
          <p:nvPr>
            <p:ph type="body" idx="4294967295"/>
          </p:nvPr>
        </p:nvSpPr>
        <p:spPr>
          <a:xfrm>
            <a:off x="0" y="1052735"/>
            <a:ext cx="8362950" cy="5073427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 smtClean="0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 smtClean="0">
              <a:latin typeface="Arial" pitchFamily="32"/>
              <a:cs typeface="Arial" pitchFamily="32"/>
            </a:endParaRPr>
          </a:p>
          <a:p>
            <a:pPr marL="0" lvl="0" indent="0" algn="ctr">
              <a:spcBef>
                <a:spcPts val="638"/>
              </a:spcBef>
              <a:spcAft>
                <a:spcPts val="0"/>
              </a:spcAft>
              <a:buNone/>
            </a:pPr>
            <a:r>
              <a:rPr lang="pt-BR" dirty="0" smtClean="0">
                <a:latin typeface="Trebuchet MS" pitchFamily="34" charset="0"/>
                <a:cs typeface="Times New Roman" panose="02020603050405020304" pitchFamily="18" charset="0"/>
              </a:rPr>
              <a:t>Planejamento 2017</a:t>
            </a:r>
            <a:endParaRPr lang="pt-BR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9627" y="9790"/>
            <a:ext cx="2234247" cy="104294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sp>
        <p:nvSpPr>
          <p:cNvPr id="3" name="CaixaDeTexto 2"/>
          <p:cNvSpPr txBox="1"/>
          <p:nvPr/>
        </p:nvSpPr>
        <p:spPr>
          <a:xfrm>
            <a:off x="1835696" y="1052734"/>
            <a:ext cx="5328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+mj-lt"/>
                <a:cs typeface="Times New Roman" panose="02020603050405020304" pitchFamily="18" charset="0"/>
              </a:rPr>
              <a:t>PRÓ-REITORIA DE </a:t>
            </a:r>
            <a:r>
              <a:rPr lang="pt-BR" sz="2000" b="1" dirty="0" smtClean="0">
                <a:latin typeface="+mj-lt"/>
                <a:cs typeface="Times New Roman" panose="02020603050405020304" pitchFamily="18" charset="0"/>
              </a:rPr>
              <a:t>ENSINO</a:t>
            </a:r>
          </a:p>
          <a:p>
            <a:pPr algn="ctr"/>
            <a:r>
              <a:rPr lang="pt-BR" sz="2000" b="1" dirty="0">
                <a:latin typeface="+mj-lt"/>
                <a:cs typeface="Times New Roman" panose="02020603050405020304" pitchFamily="18" charset="0"/>
              </a:rPr>
              <a:t>Diretoria de Políticas do Ensino Técnico</a:t>
            </a:r>
          </a:p>
          <a:p>
            <a:pPr algn="ctr"/>
            <a:r>
              <a:rPr lang="pt-BR" sz="2000" b="1" dirty="0">
                <a:latin typeface="+mj-lt"/>
                <a:cs typeface="Times New Roman" panose="02020603050405020304" pitchFamily="18" charset="0"/>
              </a:rPr>
              <a:t>Diretoria </a:t>
            </a:r>
            <a:r>
              <a:rPr lang="pt-BR" sz="2000" b="1" dirty="0" smtClean="0">
                <a:latin typeface="+mj-lt"/>
                <a:cs typeface="Times New Roman" panose="02020603050405020304" pitchFamily="18" charset="0"/>
              </a:rPr>
              <a:t>de Políticas de Graduação</a:t>
            </a:r>
            <a:endParaRPr lang="pt-BR" sz="2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411760" y="558924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Trebuchet MS" pitchFamily="34" charset="0"/>
                <a:cs typeface="Times New Roman" panose="02020603050405020304" pitchFamily="18" charset="0"/>
              </a:rPr>
              <a:t>Maio-2017</a:t>
            </a:r>
            <a:endParaRPr lang="pt-BR" dirty="0">
              <a:latin typeface="Trebuchet MS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aixaDeTexto 3"/>
          <p:cNvSpPr txBox="1">
            <a:spLocks noChangeArrowheads="1"/>
          </p:cNvSpPr>
          <p:nvPr/>
        </p:nvSpPr>
        <p:spPr bwMode="auto">
          <a:xfrm>
            <a:off x="1116013" y="8366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4099" name="CaixaDeTexto 5"/>
          <p:cNvSpPr txBox="1">
            <a:spLocks noChangeArrowheads="1"/>
          </p:cNvSpPr>
          <p:nvPr/>
        </p:nvSpPr>
        <p:spPr bwMode="auto">
          <a:xfrm rot="5400000">
            <a:off x="-3015456" y="3472656"/>
            <a:ext cx="6324600" cy="460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4100" name="CaixaDeTexto 7"/>
          <p:cNvSpPr txBox="1">
            <a:spLocks noChangeArrowheads="1"/>
          </p:cNvSpPr>
          <p:nvPr/>
        </p:nvSpPr>
        <p:spPr bwMode="auto">
          <a:xfrm rot="5400000">
            <a:off x="-2936081" y="3309144"/>
            <a:ext cx="6432550" cy="460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4102" name="CaixaDeTexto 9"/>
          <p:cNvSpPr txBox="1">
            <a:spLocks noChangeArrowheads="1"/>
          </p:cNvSpPr>
          <p:nvPr/>
        </p:nvSpPr>
        <p:spPr bwMode="auto">
          <a:xfrm>
            <a:off x="257175" y="6524625"/>
            <a:ext cx="8886825" cy="46038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4103" name="CaixaDeTexto 10"/>
          <p:cNvSpPr txBox="1">
            <a:spLocks noChangeArrowheads="1"/>
          </p:cNvSpPr>
          <p:nvPr/>
        </p:nvSpPr>
        <p:spPr bwMode="auto">
          <a:xfrm rot="10800000">
            <a:off x="147638" y="6657975"/>
            <a:ext cx="8996362" cy="4603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t-BR" altLang="pt-BR" sz="1800" dirty="0"/>
          </a:p>
        </p:txBody>
      </p:sp>
      <p:sp>
        <p:nvSpPr>
          <p:cNvPr id="4105" name="Título 1"/>
          <p:cNvSpPr>
            <a:spLocks noGrp="1"/>
          </p:cNvSpPr>
          <p:nvPr>
            <p:ph type="title"/>
          </p:nvPr>
        </p:nvSpPr>
        <p:spPr>
          <a:xfrm>
            <a:off x="1547813" y="274638"/>
            <a:ext cx="7138987" cy="1143000"/>
          </a:xfrm>
        </p:spPr>
        <p:txBody>
          <a:bodyPr/>
          <a:lstStyle/>
          <a:p>
            <a:pPr eaLnBrk="1" hangingPunct="1"/>
            <a:r>
              <a:rPr lang="pt-BR" altLang="pt-BR" sz="3600" b="1" dirty="0" smtClean="0"/>
              <a:t>PRÓ-REITORIA DE ENSINO</a:t>
            </a:r>
            <a:endParaRPr lang="pt-BR" altLang="pt-BR" sz="3600" dirty="0" smtClean="0"/>
          </a:p>
        </p:txBody>
      </p:sp>
      <p:grpSp>
        <p:nvGrpSpPr>
          <p:cNvPr id="4106" name="Espaço Reservado para Conteúdo 12"/>
          <p:cNvGrpSpPr>
            <a:grpSpLocks noGrp="1"/>
          </p:cNvGrpSpPr>
          <p:nvPr/>
        </p:nvGrpSpPr>
        <p:grpSpPr bwMode="auto">
          <a:xfrm>
            <a:off x="539750" y="1504950"/>
            <a:ext cx="8280720" cy="4578351"/>
            <a:chOff x="738900" y="656940"/>
            <a:chExt cx="7830391" cy="5172918"/>
          </a:xfrm>
        </p:grpSpPr>
        <p:sp>
          <p:nvSpPr>
            <p:cNvPr id="14" name="Forma livre 13"/>
            <p:cNvSpPr/>
            <p:nvPr/>
          </p:nvSpPr>
          <p:spPr>
            <a:xfrm>
              <a:off x="4550364" y="2032678"/>
              <a:ext cx="2772655" cy="7838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755305"/>
                  </a:lnTo>
                  <a:lnTo>
                    <a:pt x="2773422" y="755305"/>
                  </a:lnTo>
                  <a:lnTo>
                    <a:pt x="2773422" y="785290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Forma livre 14"/>
            <p:cNvSpPr/>
            <p:nvPr/>
          </p:nvSpPr>
          <p:spPr>
            <a:xfrm>
              <a:off x="4550364" y="2032678"/>
              <a:ext cx="1717335" cy="248601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457211"/>
                  </a:lnTo>
                  <a:lnTo>
                    <a:pt x="1717877" y="2457211"/>
                  </a:lnTo>
                  <a:lnTo>
                    <a:pt x="1717877" y="2487197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Forma livre 15"/>
            <p:cNvSpPr/>
            <p:nvPr/>
          </p:nvSpPr>
          <p:spPr>
            <a:xfrm>
              <a:off x="2709933" y="2032678"/>
              <a:ext cx="1840431" cy="2468077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840590" y="0"/>
                  </a:moveTo>
                  <a:lnTo>
                    <a:pt x="1840590" y="2439180"/>
                  </a:lnTo>
                  <a:lnTo>
                    <a:pt x="0" y="2439180"/>
                  </a:lnTo>
                  <a:lnTo>
                    <a:pt x="0" y="2469165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Forma livre 16"/>
            <p:cNvSpPr/>
            <p:nvPr/>
          </p:nvSpPr>
          <p:spPr>
            <a:xfrm>
              <a:off x="1932328" y="2032678"/>
              <a:ext cx="2618036" cy="783829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2618011" y="0"/>
                  </a:moveTo>
                  <a:lnTo>
                    <a:pt x="2618011" y="755305"/>
                  </a:lnTo>
                  <a:lnTo>
                    <a:pt x="0" y="755305"/>
                  </a:lnTo>
                  <a:lnTo>
                    <a:pt x="0" y="785290"/>
                  </a:lnTo>
                </a:path>
              </a:pathLst>
            </a:custGeom>
            <a:noFill/>
          </p:spPr>
          <p:style>
            <a:lnRef idx="2">
              <a:schemeClr val="accent3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tângulo de cantos arredondados 17"/>
            <p:cNvSpPr/>
            <p:nvPr/>
          </p:nvSpPr>
          <p:spPr>
            <a:xfrm>
              <a:off x="3054919" y="716131"/>
              <a:ext cx="2990724" cy="131566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orma livre 18"/>
            <p:cNvSpPr/>
            <p:nvPr/>
          </p:nvSpPr>
          <p:spPr>
            <a:xfrm>
              <a:off x="3044864" y="656940"/>
              <a:ext cx="3056655" cy="1439987"/>
            </a:xfrm>
            <a:custGeom>
              <a:avLst/>
              <a:gdLst>
                <a:gd name="connsiteX0" fmla="*/ 0 w 2990724"/>
                <a:gd name="connsiteY0" fmla="*/ 131566 h 1315661"/>
                <a:gd name="connsiteX1" fmla="*/ 38535 w 2990724"/>
                <a:gd name="connsiteY1" fmla="*/ 38535 h 1315661"/>
                <a:gd name="connsiteX2" fmla="*/ 131566 w 2990724"/>
                <a:gd name="connsiteY2" fmla="*/ 0 h 1315661"/>
                <a:gd name="connsiteX3" fmla="*/ 2859158 w 2990724"/>
                <a:gd name="connsiteY3" fmla="*/ 0 h 1315661"/>
                <a:gd name="connsiteX4" fmla="*/ 2952189 w 2990724"/>
                <a:gd name="connsiteY4" fmla="*/ 38535 h 1315661"/>
                <a:gd name="connsiteX5" fmla="*/ 2990724 w 2990724"/>
                <a:gd name="connsiteY5" fmla="*/ 131566 h 1315661"/>
                <a:gd name="connsiteX6" fmla="*/ 2990724 w 2990724"/>
                <a:gd name="connsiteY6" fmla="*/ 1184095 h 1315661"/>
                <a:gd name="connsiteX7" fmla="*/ 2952189 w 2990724"/>
                <a:gd name="connsiteY7" fmla="*/ 1277126 h 1315661"/>
                <a:gd name="connsiteX8" fmla="*/ 2859158 w 2990724"/>
                <a:gd name="connsiteY8" fmla="*/ 1315661 h 1315661"/>
                <a:gd name="connsiteX9" fmla="*/ 131566 w 2990724"/>
                <a:gd name="connsiteY9" fmla="*/ 1315661 h 1315661"/>
                <a:gd name="connsiteX10" fmla="*/ 38535 w 2990724"/>
                <a:gd name="connsiteY10" fmla="*/ 1277126 h 1315661"/>
                <a:gd name="connsiteX11" fmla="*/ 0 w 2990724"/>
                <a:gd name="connsiteY11" fmla="*/ 1184095 h 1315661"/>
                <a:gd name="connsiteX12" fmla="*/ 0 w 2990724"/>
                <a:gd name="connsiteY12" fmla="*/ 131566 h 1315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990724" h="1315661">
                  <a:moveTo>
                    <a:pt x="0" y="131566"/>
                  </a:moveTo>
                  <a:cubicBezTo>
                    <a:pt x="0" y="96673"/>
                    <a:pt x="13861" y="63208"/>
                    <a:pt x="38535" y="38535"/>
                  </a:cubicBezTo>
                  <a:cubicBezTo>
                    <a:pt x="63208" y="13862"/>
                    <a:pt x="96673" y="0"/>
                    <a:pt x="131566" y="0"/>
                  </a:cubicBezTo>
                  <a:lnTo>
                    <a:pt x="2859158" y="0"/>
                  </a:lnTo>
                  <a:cubicBezTo>
                    <a:pt x="2894051" y="0"/>
                    <a:pt x="2927516" y="13861"/>
                    <a:pt x="2952189" y="38535"/>
                  </a:cubicBezTo>
                  <a:cubicBezTo>
                    <a:pt x="2976862" y="63208"/>
                    <a:pt x="2990724" y="96673"/>
                    <a:pt x="2990724" y="131566"/>
                  </a:cubicBezTo>
                  <a:lnTo>
                    <a:pt x="2990724" y="1184095"/>
                  </a:lnTo>
                  <a:cubicBezTo>
                    <a:pt x="2990724" y="1218988"/>
                    <a:pt x="2976863" y="1252453"/>
                    <a:pt x="2952189" y="1277126"/>
                  </a:cubicBezTo>
                  <a:cubicBezTo>
                    <a:pt x="2927516" y="1301799"/>
                    <a:pt x="2894051" y="1315661"/>
                    <a:pt x="2859158" y="1315661"/>
                  </a:cubicBezTo>
                  <a:lnTo>
                    <a:pt x="131566" y="1315661"/>
                  </a:lnTo>
                  <a:cubicBezTo>
                    <a:pt x="96673" y="1315661"/>
                    <a:pt x="63208" y="1301800"/>
                    <a:pt x="38535" y="1277126"/>
                  </a:cubicBezTo>
                  <a:cubicBezTo>
                    <a:pt x="13862" y="1252453"/>
                    <a:pt x="0" y="1218988"/>
                    <a:pt x="0" y="1184095"/>
                  </a:cubicBezTo>
                  <a:lnTo>
                    <a:pt x="0" y="13156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9974" tIns="129974" rIns="129974" bIns="129974" spcCol="1270" anchor="ctr"/>
            <a:lstStyle/>
            <a:p>
              <a:pPr algn="ctr" defTabSz="10668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400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ORGANOGRAMA DA PROEN </a:t>
              </a:r>
            </a:p>
          </p:txBody>
        </p:sp>
        <p:sp>
          <p:nvSpPr>
            <p:cNvPr id="20" name="Retângulo de cantos arredondados 19"/>
            <p:cNvSpPr/>
            <p:nvPr/>
          </p:nvSpPr>
          <p:spPr>
            <a:xfrm>
              <a:off x="738900" y="2817082"/>
              <a:ext cx="2386739" cy="1220680"/>
            </a:xfrm>
            <a:prstGeom prst="roundRect">
              <a:avLst>
                <a:gd name="adj" fmla="val 10000"/>
              </a:avLst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Forma livre 20"/>
            <p:cNvSpPr/>
            <p:nvPr/>
          </p:nvSpPr>
          <p:spPr>
            <a:xfrm>
              <a:off x="738900" y="2814714"/>
              <a:ext cx="2422884" cy="1257355"/>
            </a:xfrm>
            <a:custGeom>
              <a:avLst/>
              <a:gdLst>
                <a:gd name="connsiteX0" fmla="*/ 0 w 2386739"/>
                <a:gd name="connsiteY0" fmla="*/ 122068 h 1220680"/>
                <a:gd name="connsiteX1" fmla="*/ 35753 w 2386739"/>
                <a:gd name="connsiteY1" fmla="*/ 35753 h 1220680"/>
                <a:gd name="connsiteX2" fmla="*/ 122068 w 2386739"/>
                <a:gd name="connsiteY2" fmla="*/ 0 h 1220680"/>
                <a:gd name="connsiteX3" fmla="*/ 2264671 w 2386739"/>
                <a:gd name="connsiteY3" fmla="*/ 0 h 1220680"/>
                <a:gd name="connsiteX4" fmla="*/ 2350986 w 2386739"/>
                <a:gd name="connsiteY4" fmla="*/ 35753 h 1220680"/>
                <a:gd name="connsiteX5" fmla="*/ 2386739 w 2386739"/>
                <a:gd name="connsiteY5" fmla="*/ 122068 h 1220680"/>
                <a:gd name="connsiteX6" fmla="*/ 2386739 w 2386739"/>
                <a:gd name="connsiteY6" fmla="*/ 1098612 h 1220680"/>
                <a:gd name="connsiteX7" fmla="*/ 2350986 w 2386739"/>
                <a:gd name="connsiteY7" fmla="*/ 1184927 h 1220680"/>
                <a:gd name="connsiteX8" fmla="*/ 2264671 w 2386739"/>
                <a:gd name="connsiteY8" fmla="*/ 1220680 h 1220680"/>
                <a:gd name="connsiteX9" fmla="*/ 122068 w 2386739"/>
                <a:gd name="connsiteY9" fmla="*/ 1220680 h 1220680"/>
                <a:gd name="connsiteX10" fmla="*/ 35753 w 2386739"/>
                <a:gd name="connsiteY10" fmla="*/ 1184927 h 1220680"/>
                <a:gd name="connsiteX11" fmla="*/ 0 w 2386739"/>
                <a:gd name="connsiteY11" fmla="*/ 1098612 h 1220680"/>
                <a:gd name="connsiteX12" fmla="*/ 0 w 2386739"/>
                <a:gd name="connsiteY12" fmla="*/ 122068 h 1220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86739" h="1220680">
                  <a:moveTo>
                    <a:pt x="0" y="122068"/>
                  </a:moveTo>
                  <a:cubicBezTo>
                    <a:pt x="0" y="89694"/>
                    <a:pt x="12861" y="58645"/>
                    <a:pt x="35753" y="35753"/>
                  </a:cubicBezTo>
                  <a:cubicBezTo>
                    <a:pt x="58645" y="12861"/>
                    <a:pt x="89694" y="0"/>
                    <a:pt x="122068" y="0"/>
                  </a:cubicBezTo>
                  <a:lnTo>
                    <a:pt x="2264671" y="0"/>
                  </a:lnTo>
                  <a:cubicBezTo>
                    <a:pt x="2297045" y="0"/>
                    <a:pt x="2328094" y="12861"/>
                    <a:pt x="2350986" y="35753"/>
                  </a:cubicBezTo>
                  <a:cubicBezTo>
                    <a:pt x="2373878" y="58645"/>
                    <a:pt x="2386739" y="89694"/>
                    <a:pt x="2386739" y="122068"/>
                  </a:cubicBezTo>
                  <a:lnTo>
                    <a:pt x="2386739" y="1098612"/>
                  </a:lnTo>
                  <a:cubicBezTo>
                    <a:pt x="2386739" y="1130986"/>
                    <a:pt x="2373878" y="1162035"/>
                    <a:pt x="2350986" y="1184927"/>
                  </a:cubicBezTo>
                  <a:cubicBezTo>
                    <a:pt x="2328094" y="1207819"/>
                    <a:pt x="2297045" y="1220680"/>
                    <a:pt x="2264671" y="1220680"/>
                  </a:cubicBezTo>
                  <a:lnTo>
                    <a:pt x="122068" y="1220680"/>
                  </a:lnTo>
                  <a:cubicBezTo>
                    <a:pt x="89694" y="1220680"/>
                    <a:pt x="58645" y="1207819"/>
                    <a:pt x="35753" y="1184927"/>
                  </a:cubicBezTo>
                  <a:cubicBezTo>
                    <a:pt x="12861" y="1162035"/>
                    <a:pt x="0" y="1130986"/>
                    <a:pt x="0" y="1098612"/>
                  </a:cubicBezTo>
                  <a:lnTo>
                    <a:pt x="0" y="12206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4332" tIns="104332" rIns="104332" bIns="104332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Diretoria de Políticas de Ensino de Graduação</a:t>
              </a: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DIPGRAD</a:t>
              </a:r>
            </a:p>
          </p:txBody>
        </p:sp>
        <p:sp>
          <p:nvSpPr>
            <p:cNvPr id="22" name="Retângulo de cantos arredondados 21"/>
            <p:cNvSpPr/>
            <p:nvPr/>
          </p:nvSpPr>
          <p:spPr>
            <a:xfrm>
              <a:off x="1921287" y="4500957"/>
              <a:ext cx="1576807" cy="1205316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orma livre 22"/>
            <p:cNvSpPr/>
            <p:nvPr/>
          </p:nvSpPr>
          <p:spPr>
            <a:xfrm>
              <a:off x="1041899" y="4322524"/>
              <a:ext cx="2547422" cy="1391205"/>
            </a:xfrm>
            <a:custGeom>
              <a:avLst/>
              <a:gdLst>
                <a:gd name="connsiteX0" fmla="*/ 0 w 1576807"/>
                <a:gd name="connsiteY0" fmla="*/ 120532 h 1205316"/>
                <a:gd name="connsiteX1" fmla="*/ 35303 w 1576807"/>
                <a:gd name="connsiteY1" fmla="*/ 35303 h 1205316"/>
                <a:gd name="connsiteX2" fmla="*/ 120532 w 1576807"/>
                <a:gd name="connsiteY2" fmla="*/ 0 h 1205316"/>
                <a:gd name="connsiteX3" fmla="*/ 1456275 w 1576807"/>
                <a:gd name="connsiteY3" fmla="*/ 0 h 1205316"/>
                <a:gd name="connsiteX4" fmla="*/ 1541504 w 1576807"/>
                <a:gd name="connsiteY4" fmla="*/ 35303 h 1205316"/>
                <a:gd name="connsiteX5" fmla="*/ 1576807 w 1576807"/>
                <a:gd name="connsiteY5" fmla="*/ 120532 h 1205316"/>
                <a:gd name="connsiteX6" fmla="*/ 1576807 w 1576807"/>
                <a:gd name="connsiteY6" fmla="*/ 1084784 h 1205316"/>
                <a:gd name="connsiteX7" fmla="*/ 1541504 w 1576807"/>
                <a:gd name="connsiteY7" fmla="*/ 1170013 h 1205316"/>
                <a:gd name="connsiteX8" fmla="*/ 1456275 w 1576807"/>
                <a:gd name="connsiteY8" fmla="*/ 1205316 h 1205316"/>
                <a:gd name="connsiteX9" fmla="*/ 120532 w 1576807"/>
                <a:gd name="connsiteY9" fmla="*/ 1205316 h 1205316"/>
                <a:gd name="connsiteX10" fmla="*/ 35303 w 1576807"/>
                <a:gd name="connsiteY10" fmla="*/ 1170013 h 1205316"/>
                <a:gd name="connsiteX11" fmla="*/ 0 w 1576807"/>
                <a:gd name="connsiteY11" fmla="*/ 1084784 h 1205316"/>
                <a:gd name="connsiteX12" fmla="*/ 0 w 1576807"/>
                <a:gd name="connsiteY12" fmla="*/ 120532 h 12053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6807" h="1205316">
                  <a:moveTo>
                    <a:pt x="0" y="120532"/>
                  </a:moveTo>
                  <a:cubicBezTo>
                    <a:pt x="0" y="88565"/>
                    <a:pt x="12699" y="57907"/>
                    <a:pt x="35303" y="35303"/>
                  </a:cubicBezTo>
                  <a:cubicBezTo>
                    <a:pt x="57907" y="12699"/>
                    <a:pt x="88565" y="0"/>
                    <a:pt x="120532" y="0"/>
                  </a:cubicBezTo>
                  <a:lnTo>
                    <a:pt x="1456275" y="0"/>
                  </a:lnTo>
                  <a:cubicBezTo>
                    <a:pt x="1488242" y="0"/>
                    <a:pt x="1518900" y="12699"/>
                    <a:pt x="1541504" y="35303"/>
                  </a:cubicBezTo>
                  <a:cubicBezTo>
                    <a:pt x="1564108" y="57907"/>
                    <a:pt x="1576807" y="88565"/>
                    <a:pt x="1576807" y="120532"/>
                  </a:cubicBezTo>
                  <a:lnTo>
                    <a:pt x="1576807" y="1084784"/>
                  </a:lnTo>
                  <a:cubicBezTo>
                    <a:pt x="1576807" y="1116751"/>
                    <a:pt x="1564108" y="1147409"/>
                    <a:pt x="1541504" y="1170013"/>
                  </a:cubicBezTo>
                  <a:cubicBezTo>
                    <a:pt x="1518900" y="1192617"/>
                    <a:pt x="1488242" y="1205316"/>
                    <a:pt x="1456275" y="1205316"/>
                  </a:cubicBezTo>
                  <a:lnTo>
                    <a:pt x="120532" y="1205316"/>
                  </a:lnTo>
                  <a:cubicBezTo>
                    <a:pt x="88565" y="1205316"/>
                    <a:pt x="57907" y="1192617"/>
                    <a:pt x="35303" y="1170013"/>
                  </a:cubicBezTo>
                  <a:cubicBezTo>
                    <a:pt x="12699" y="1147409"/>
                    <a:pt x="0" y="1116751"/>
                    <a:pt x="0" y="1084784"/>
                  </a:cubicBezTo>
                  <a:lnTo>
                    <a:pt x="0" y="120532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3883" tIns="103883" rIns="103883" bIns="103883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Coordenação Técnico-pedagógica</a:t>
              </a: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CTP</a:t>
              </a:r>
              <a:endParaRPr lang="pt-BR" b="1" dirty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4" name="Retângulo de cantos arredondados 23"/>
            <p:cNvSpPr/>
            <p:nvPr/>
          </p:nvSpPr>
          <p:spPr>
            <a:xfrm>
              <a:off x="5426895" y="4518989"/>
              <a:ext cx="1682527" cy="1276171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orma livre 24"/>
            <p:cNvSpPr/>
            <p:nvPr/>
          </p:nvSpPr>
          <p:spPr>
            <a:xfrm>
              <a:off x="5365669" y="4387659"/>
              <a:ext cx="2590796" cy="1442199"/>
            </a:xfrm>
            <a:custGeom>
              <a:avLst/>
              <a:gdLst>
                <a:gd name="connsiteX0" fmla="*/ 0 w 1682527"/>
                <a:gd name="connsiteY0" fmla="*/ 127617 h 1276171"/>
                <a:gd name="connsiteX1" fmla="*/ 37378 w 1682527"/>
                <a:gd name="connsiteY1" fmla="*/ 37378 h 1276171"/>
                <a:gd name="connsiteX2" fmla="*/ 127617 w 1682527"/>
                <a:gd name="connsiteY2" fmla="*/ 0 h 1276171"/>
                <a:gd name="connsiteX3" fmla="*/ 1554910 w 1682527"/>
                <a:gd name="connsiteY3" fmla="*/ 0 h 1276171"/>
                <a:gd name="connsiteX4" fmla="*/ 1645149 w 1682527"/>
                <a:gd name="connsiteY4" fmla="*/ 37378 h 1276171"/>
                <a:gd name="connsiteX5" fmla="*/ 1682527 w 1682527"/>
                <a:gd name="connsiteY5" fmla="*/ 127617 h 1276171"/>
                <a:gd name="connsiteX6" fmla="*/ 1682527 w 1682527"/>
                <a:gd name="connsiteY6" fmla="*/ 1148554 h 1276171"/>
                <a:gd name="connsiteX7" fmla="*/ 1645149 w 1682527"/>
                <a:gd name="connsiteY7" fmla="*/ 1238793 h 1276171"/>
                <a:gd name="connsiteX8" fmla="*/ 1554910 w 1682527"/>
                <a:gd name="connsiteY8" fmla="*/ 1276171 h 1276171"/>
                <a:gd name="connsiteX9" fmla="*/ 127617 w 1682527"/>
                <a:gd name="connsiteY9" fmla="*/ 1276171 h 1276171"/>
                <a:gd name="connsiteX10" fmla="*/ 37378 w 1682527"/>
                <a:gd name="connsiteY10" fmla="*/ 1238793 h 1276171"/>
                <a:gd name="connsiteX11" fmla="*/ 0 w 1682527"/>
                <a:gd name="connsiteY11" fmla="*/ 1148554 h 1276171"/>
                <a:gd name="connsiteX12" fmla="*/ 0 w 1682527"/>
                <a:gd name="connsiteY12" fmla="*/ 127617 h 12761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82527" h="1276171">
                  <a:moveTo>
                    <a:pt x="0" y="127617"/>
                  </a:moveTo>
                  <a:cubicBezTo>
                    <a:pt x="0" y="93771"/>
                    <a:pt x="13445" y="61311"/>
                    <a:pt x="37378" y="37378"/>
                  </a:cubicBezTo>
                  <a:cubicBezTo>
                    <a:pt x="61311" y="13445"/>
                    <a:pt x="93771" y="0"/>
                    <a:pt x="127617" y="0"/>
                  </a:cubicBezTo>
                  <a:lnTo>
                    <a:pt x="1554910" y="0"/>
                  </a:lnTo>
                  <a:cubicBezTo>
                    <a:pt x="1588756" y="0"/>
                    <a:pt x="1621216" y="13445"/>
                    <a:pt x="1645149" y="37378"/>
                  </a:cubicBezTo>
                  <a:cubicBezTo>
                    <a:pt x="1669082" y="61311"/>
                    <a:pt x="1682527" y="93771"/>
                    <a:pt x="1682527" y="127617"/>
                  </a:cubicBezTo>
                  <a:lnTo>
                    <a:pt x="1682527" y="1148554"/>
                  </a:lnTo>
                  <a:cubicBezTo>
                    <a:pt x="1682527" y="1182400"/>
                    <a:pt x="1669082" y="1214860"/>
                    <a:pt x="1645149" y="1238793"/>
                  </a:cubicBezTo>
                  <a:cubicBezTo>
                    <a:pt x="1621216" y="1262726"/>
                    <a:pt x="1588756" y="1276171"/>
                    <a:pt x="1554910" y="1276171"/>
                  </a:cubicBezTo>
                  <a:lnTo>
                    <a:pt x="127617" y="1276171"/>
                  </a:lnTo>
                  <a:cubicBezTo>
                    <a:pt x="93771" y="1276171"/>
                    <a:pt x="61311" y="1262726"/>
                    <a:pt x="37378" y="1238793"/>
                  </a:cubicBezTo>
                  <a:cubicBezTo>
                    <a:pt x="13445" y="1214860"/>
                    <a:pt x="0" y="1182400"/>
                    <a:pt x="0" y="1148554"/>
                  </a:cubicBezTo>
                  <a:lnTo>
                    <a:pt x="0" y="127617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5958" tIns="105958" rIns="105958" bIns="105958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Coordenação  </a:t>
              </a: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de Programas e Projetos do Ensino</a:t>
              </a: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 smtClean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CPPE</a:t>
              </a:r>
              <a:endParaRPr lang="pt-BR" b="1" dirty="0">
                <a:solidFill>
                  <a:schemeClr val="tx1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6" name="Retângulo de cantos arredondados 25"/>
            <p:cNvSpPr/>
            <p:nvPr/>
          </p:nvSpPr>
          <p:spPr>
            <a:xfrm>
              <a:off x="6162420" y="2817082"/>
              <a:ext cx="2322567" cy="1245542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3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Forma livre 26"/>
            <p:cNvSpPr/>
            <p:nvPr/>
          </p:nvSpPr>
          <p:spPr>
            <a:xfrm>
              <a:off x="6124787" y="2767516"/>
              <a:ext cx="2444504" cy="1304553"/>
            </a:xfrm>
            <a:custGeom>
              <a:avLst/>
              <a:gdLst>
                <a:gd name="connsiteX0" fmla="*/ 0 w 2322567"/>
                <a:gd name="connsiteY0" fmla="*/ 124554 h 1245542"/>
                <a:gd name="connsiteX1" fmla="*/ 36481 w 2322567"/>
                <a:gd name="connsiteY1" fmla="*/ 36481 h 1245542"/>
                <a:gd name="connsiteX2" fmla="*/ 124554 w 2322567"/>
                <a:gd name="connsiteY2" fmla="*/ 0 h 1245542"/>
                <a:gd name="connsiteX3" fmla="*/ 2198013 w 2322567"/>
                <a:gd name="connsiteY3" fmla="*/ 0 h 1245542"/>
                <a:gd name="connsiteX4" fmla="*/ 2286086 w 2322567"/>
                <a:gd name="connsiteY4" fmla="*/ 36481 h 1245542"/>
                <a:gd name="connsiteX5" fmla="*/ 2322567 w 2322567"/>
                <a:gd name="connsiteY5" fmla="*/ 124554 h 1245542"/>
                <a:gd name="connsiteX6" fmla="*/ 2322567 w 2322567"/>
                <a:gd name="connsiteY6" fmla="*/ 1120988 h 1245542"/>
                <a:gd name="connsiteX7" fmla="*/ 2286086 w 2322567"/>
                <a:gd name="connsiteY7" fmla="*/ 1209061 h 1245542"/>
                <a:gd name="connsiteX8" fmla="*/ 2198013 w 2322567"/>
                <a:gd name="connsiteY8" fmla="*/ 1245542 h 1245542"/>
                <a:gd name="connsiteX9" fmla="*/ 124554 w 2322567"/>
                <a:gd name="connsiteY9" fmla="*/ 1245542 h 1245542"/>
                <a:gd name="connsiteX10" fmla="*/ 36481 w 2322567"/>
                <a:gd name="connsiteY10" fmla="*/ 1209061 h 1245542"/>
                <a:gd name="connsiteX11" fmla="*/ 0 w 2322567"/>
                <a:gd name="connsiteY11" fmla="*/ 1120988 h 1245542"/>
                <a:gd name="connsiteX12" fmla="*/ 0 w 2322567"/>
                <a:gd name="connsiteY12" fmla="*/ 124554 h 1245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22567" h="1245542">
                  <a:moveTo>
                    <a:pt x="0" y="124554"/>
                  </a:moveTo>
                  <a:cubicBezTo>
                    <a:pt x="0" y="91520"/>
                    <a:pt x="13123" y="59839"/>
                    <a:pt x="36481" y="36481"/>
                  </a:cubicBezTo>
                  <a:cubicBezTo>
                    <a:pt x="59839" y="13123"/>
                    <a:pt x="91520" y="0"/>
                    <a:pt x="124554" y="0"/>
                  </a:cubicBezTo>
                  <a:lnTo>
                    <a:pt x="2198013" y="0"/>
                  </a:lnTo>
                  <a:cubicBezTo>
                    <a:pt x="2231047" y="0"/>
                    <a:pt x="2262728" y="13123"/>
                    <a:pt x="2286086" y="36481"/>
                  </a:cubicBezTo>
                  <a:cubicBezTo>
                    <a:pt x="2309444" y="59839"/>
                    <a:pt x="2322567" y="91520"/>
                    <a:pt x="2322567" y="124554"/>
                  </a:cubicBezTo>
                  <a:lnTo>
                    <a:pt x="2322567" y="1120988"/>
                  </a:lnTo>
                  <a:cubicBezTo>
                    <a:pt x="2322567" y="1154022"/>
                    <a:pt x="2309444" y="1185703"/>
                    <a:pt x="2286086" y="1209061"/>
                  </a:cubicBezTo>
                  <a:cubicBezTo>
                    <a:pt x="2262728" y="1232419"/>
                    <a:pt x="2231047" y="1245542"/>
                    <a:pt x="2198013" y="1245542"/>
                  </a:cubicBezTo>
                  <a:lnTo>
                    <a:pt x="124554" y="1245542"/>
                  </a:lnTo>
                  <a:cubicBezTo>
                    <a:pt x="91520" y="1245542"/>
                    <a:pt x="59839" y="1232419"/>
                    <a:pt x="36481" y="1209061"/>
                  </a:cubicBezTo>
                  <a:cubicBezTo>
                    <a:pt x="13123" y="1185703"/>
                    <a:pt x="0" y="1154022"/>
                    <a:pt x="0" y="1120988"/>
                  </a:cubicBezTo>
                  <a:lnTo>
                    <a:pt x="0" y="12455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05061" tIns="105061" rIns="105061" bIns="105061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Diretoria de Políticas do Ensino Técnico</a:t>
              </a: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b="1" dirty="0">
                  <a:solidFill>
                    <a:schemeClr val="tx1"/>
                  </a:solidFill>
                  <a:latin typeface="+mj-lt"/>
                  <a:cs typeface="Arial" pitchFamily="34" charset="0"/>
                </a:rPr>
                <a:t>DIPET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646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2"/>
          <p:cNvSpPr txBox="1">
            <a:spLocks noGrp="1"/>
          </p:cNvSpPr>
          <p:nvPr>
            <p:ph type="body" idx="4294967295"/>
          </p:nvPr>
        </p:nvSpPr>
        <p:spPr>
          <a:xfrm>
            <a:off x="0" y="1052735"/>
            <a:ext cx="8362950" cy="5073427"/>
          </a:xfrm>
        </p:spPr>
        <p:txBody>
          <a:bodyPr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dirty="0">
              <a:latin typeface="Arial" pitchFamily="32"/>
              <a:cs typeface="Arial" pitchFamily="32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638"/>
              </a:spcBef>
              <a:spcAft>
                <a:spcPts val="0"/>
              </a:spcAft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9627" y="9790"/>
            <a:ext cx="2234247" cy="1042946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093955"/>
              </p:ext>
            </p:extLst>
          </p:nvPr>
        </p:nvGraphicFramePr>
        <p:xfrm>
          <a:off x="539552" y="1124746"/>
          <a:ext cx="6408712" cy="5433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4752528"/>
              </a:tblGrid>
              <a:tr h="7200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2800" b="1" dirty="0">
                          <a:effectLst/>
                        </a:rPr>
                        <a:t>EQUIPE PROEN</a:t>
                      </a:r>
                      <a:endParaRPr lang="pt-B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912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cap="all" baseline="0" dirty="0">
                          <a:effectLst/>
                        </a:rPr>
                        <a:t>Pró-reitora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cap="all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Secretária</a:t>
                      </a: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Sandra </a:t>
                      </a:r>
                      <a:r>
                        <a:rPr lang="pt-BR" sz="1800" b="1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Grützmacher</a:t>
                      </a:r>
                      <a:endParaRPr lang="pt-BR" sz="1800" b="1" kern="1200" cap="none" baseline="0" dirty="0" smtClean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Theresa</a:t>
                      </a:r>
                      <a:r>
                        <a:rPr lang="pt-BR" sz="1800" b="1" kern="1200" cap="none" baseline="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1800" b="1" kern="1200" cap="none" baseline="0" dirty="0" err="1" smtClean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Persaud</a:t>
                      </a:r>
                      <a:endParaRPr lang="pt-BR" sz="1800" b="1" kern="1200" cap="none" baseline="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10636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CTP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 smtClean="0">
                          <a:effectLst/>
                          <a:latin typeface="+mj-lt"/>
                        </a:rPr>
                        <a:t>Thays</a:t>
                      </a:r>
                      <a:r>
                        <a:rPr lang="pt-BR" sz="1800" b="1" dirty="0" smtClean="0">
                          <a:effectLst/>
                          <a:latin typeface="+mj-lt"/>
                        </a:rPr>
                        <a:t> Carvalho</a:t>
                      </a:r>
                      <a:endParaRPr lang="pt-BR" sz="1800" b="1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 smtClean="0">
                          <a:effectLst/>
                          <a:latin typeface="+mj-lt"/>
                        </a:rPr>
                        <a:t>Larisse</a:t>
                      </a:r>
                      <a:endParaRPr lang="pt-BR" sz="1800" b="1" dirty="0" smtClean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Gardênia </a:t>
                      </a:r>
                      <a:r>
                        <a:rPr lang="pt-BR" sz="1800" b="1" dirty="0" err="1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Frazão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2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CPPE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err="1" smtClean="0">
                          <a:effectLst/>
                          <a:latin typeface="+mj-lt"/>
                        </a:rPr>
                        <a:t>Nayara</a:t>
                      </a:r>
                      <a:r>
                        <a:rPr lang="pt-BR" sz="1800" b="1" dirty="0" smtClean="0">
                          <a:effectLst/>
                          <a:latin typeface="+mj-lt"/>
                        </a:rPr>
                        <a:t> Freitas</a:t>
                      </a:r>
                      <a:endParaRPr lang="pt-BR" sz="1800" b="1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+mj-lt"/>
                        </a:rPr>
                        <a:t>Higino Carvalho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2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DIPET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+mj-lt"/>
                        </a:rPr>
                        <a:t>Maria Eliana Santos</a:t>
                      </a:r>
                      <a:endParaRPr lang="pt-BR" sz="1800" b="1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+mj-lt"/>
                        </a:rPr>
                        <a:t>Antônia Costa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9123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DIPGRAD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  <a:latin typeface="+mj-lt"/>
                        </a:rPr>
                        <a:t>Maria </a:t>
                      </a:r>
                      <a:r>
                        <a:rPr lang="pt-BR" sz="1800" b="1" dirty="0" smtClean="0">
                          <a:effectLst/>
                          <a:latin typeface="+mj-lt"/>
                        </a:rPr>
                        <a:t>Neusa Lima</a:t>
                      </a:r>
                      <a:endParaRPr lang="pt-BR" sz="1800" b="1" dirty="0">
                        <a:effectLst/>
                        <a:latin typeface="+mj-lt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+mj-lt"/>
                        </a:rPr>
                        <a:t>Isabela Torres</a:t>
                      </a:r>
                      <a:endParaRPr lang="pt-BR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459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3" y="260648"/>
            <a:ext cx="8640488" cy="603935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360" algn="l"/>
              </a:tabLst>
            </a:pPr>
            <a:endParaRPr lang="pt-PT" sz="2000" b="0" i="1" u="none" strike="noStrike" kern="1200" dirty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60000" y="116632"/>
            <a:ext cx="848954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cap="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da DIPET</a:t>
            </a:r>
          </a:p>
          <a:p>
            <a:pPr algn="just"/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Criação de regulamentos internos para avaliação, regulação e supervisão do Ensino Técnico. 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Atualização dos procedimentos e fluxos para elaboração e aprovação de Plano de Curso Técnico. </a:t>
            </a:r>
            <a:endParaRPr lang="pt-BR" sz="1600" b="1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Assessorar as equipes técnico-pedagógicas dos Campi do IFRR na execução das Políticas do Ensino Técnico. 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Compilação de legislação específica do Ensino Técnico e disponibilizar no site IFRR/PROEN/DIPET.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Atualização das informações referentes aos cursos técnicos ofertados pelos Campi do IFRR.</a:t>
            </a:r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>
                <a:latin typeface="+mj-lt"/>
                <a:cs typeface="Arial" panose="020B0604020202020204" pitchFamily="34" charset="0"/>
              </a:rPr>
              <a:t>Realizar o Encontro do Ensino </a:t>
            </a:r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Técnico (2017.2)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Acompanhamento </a:t>
            </a:r>
            <a:r>
              <a:rPr lang="pt-BR" sz="1600" b="1" dirty="0">
                <a:latin typeface="+mj-lt"/>
                <a:cs typeface="Arial" panose="020B0604020202020204" pitchFamily="34" charset="0"/>
              </a:rPr>
              <a:t>da </a:t>
            </a:r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projeção das </a:t>
            </a:r>
            <a:r>
              <a:rPr lang="pt-BR" sz="1600" b="1" dirty="0">
                <a:latin typeface="+mj-lt"/>
                <a:cs typeface="Arial" panose="020B0604020202020204" pitchFamily="34" charset="0"/>
              </a:rPr>
              <a:t>metas </a:t>
            </a:r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para </a:t>
            </a:r>
            <a:r>
              <a:rPr lang="pt-BR" sz="1600" b="1" dirty="0">
                <a:latin typeface="+mj-lt"/>
                <a:cs typeface="Arial" panose="020B0604020202020204" pitchFamily="34" charset="0"/>
              </a:rPr>
              <a:t>os cursos </a:t>
            </a:r>
            <a:r>
              <a:rPr lang="pt-BR" sz="1600" b="1" dirty="0" smtClean="0">
                <a:latin typeface="+mj-lt"/>
                <a:cs typeface="Arial" panose="020B0604020202020204" pitchFamily="34" charset="0"/>
              </a:rPr>
              <a:t>técnicos (PDI)</a:t>
            </a:r>
            <a:endParaRPr lang="pt-BR" sz="1600" b="1" dirty="0">
              <a:latin typeface="+mj-lt"/>
              <a:cs typeface="Arial" panose="020B0604020202020204" pitchFamily="34" charset="0"/>
            </a:endParaRPr>
          </a:p>
          <a:p>
            <a:endParaRPr lang="pt-BR" sz="1600" dirty="0" smtClean="0"/>
          </a:p>
          <a:p>
            <a:r>
              <a:rPr lang="pt-BR" sz="1600" b="1" dirty="0"/>
              <a:t>Acompanhamento junto aos Campi do processo seletivo interno.</a:t>
            </a:r>
            <a:endParaRPr lang="pt-BR" sz="1600" b="1" dirty="0" smtClean="0"/>
          </a:p>
          <a:p>
            <a:endParaRPr lang="pt-BR" sz="1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 dirty="0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3" y="260648"/>
            <a:ext cx="8640488" cy="603935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360" algn="l"/>
              </a:tabLst>
            </a:pPr>
            <a:endParaRPr lang="pt-PT" sz="2000" b="0" i="1" u="none" strike="noStrike" kern="1200" dirty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16632"/>
            <a:ext cx="852602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cap="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da DIPGRAD</a:t>
            </a:r>
          </a:p>
          <a:p>
            <a:pPr algn="just"/>
            <a:endParaRPr lang="pt-BR" sz="1600" b="1" cap="all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Elaboração de proposta do processo de avaliação interna dos cursos de graduação tendo como referência as orientações do SINAES- Sistema Nacional de Avaliação da Educação Superior e as avaliações da CPA.</a:t>
            </a:r>
          </a:p>
          <a:p>
            <a:pPr algn="just">
              <a:buFont typeface="Wingdings" pitchFamily="2" charset="2"/>
              <a:buChar char="Ø"/>
            </a:pPr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Mapeamento dos resultados do ENADE dos cursos de graduação do IFRR.</a:t>
            </a:r>
          </a:p>
          <a:p>
            <a:pPr algn="just"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Acompanhamento junto aos Campi do processo seletivo para os Cursos de Graduação por Meio do Sistema de Seleção Unificado – </a:t>
            </a:r>
            <a:r>
              <a:rPr lang="pt-BR" sz="1600" dirty="0" err="1" smtClean="0"/>
              <a:t>SiSU</a:t>
            </a:r>
            <a:r>
              <a:rPr lang="pt-BR" sz="1600" dirty="0" smtClean="0"/>
              <a:t> e o processo seletivo intern</a:t>
            </a:r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</a:p>
          <a:p>
            <a:pPr algn="just"/>
            <a:endParaRPr lang="pt-BR" sz="16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Realização de um momento ou evento (Fórum das licenciaturas do IFRR) para avaliação dos PPC dos cursos de graduação-licenciatura, com a participação de estudantes, egressos e representantes da sociedade civil organizada.</a:t>
            </a:r>
          </a:p>
          <a:p>
            <a:pPr algn="just"/>
            <a:endParaRPr lang="pt-BR" sz="1600" dirty="0" smtClean="0"/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Realização de dois encontros específicos no </a:t>
            </a:r>
            <a:r>
              <a:rPr lang="pt-BR" sz="1600" i="1" dirty="0" smtClean="0"/>
              <a:t>Campus </a:t>
            </a:r>
            <a:r>
              <a:rPr lang="pt-BR" sz="1600" dirty="0" smtClean="0"/>
              <a:t>Novo Paraíso para orientações sobre a legislação especifica dos cursos superiores de graduação e normativa interna de elaboração de PPC.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Realização de dois encontros específicos no </a:t>
            </a:r>
            <a:r>
              <a:rPr lang="pt-BR" sz="1600" i="1" dirty="0" smtClean="0"/>
              <a:t>Campus </a:t>
            </a:r>
            <a:r>
              <a:rPr lang="pt-BR" sz="1600" dirty="0" err="1" smtClean="0"/>
              <a:t>Amajarí</a:t>
            </a:r>
            <a:r>
              <a:rPr lang="pt-BR" sz="1600" dirty="0" smtClean="0"/>
              <a:t> para orientações sobre a legislação especifica dos cursos superiores de graduação.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7496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3" y="260648"/>
            <a:ext cx="8640488" cy="603935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360" algn="l"/>
              </a:tabLst>
            </a:pPr>
            <a:endParaRPr lang="pt-PT" sz="2000" b="0" i="1" u="none" strike="noStrike" kern="1200" dirty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9512" y="116633"/>
            <a:ext cx="871296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cap="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da DIPGRAD</a:t>
            </a:r>
          </a:p>
          <a:p>
            <a:pPr algn="just"/>
            <a:endParaRPr lang="pt-BR" sz="1600" b="1" cap="all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Realização de duas palestras no ano de 2017 sobre regulação e avaliação de cursos superiores de Graduação.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Compilação da legislação específica do Ensino Superior de Graduação e publicação no site IFRR/PROEN/DIPGRAD.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Oferta de oficina de capacitação, presencia e na plataforma </a:t>
            </a:r>
            <a:r>
              <a:rPr lang="pt-BR" sz="1600" dirty="0" err="1" smtClean="0"/>
              <a:t>moodle</a:t>
            </a:r>
            <a:r>
              <a:rPr lang="pt-BR" sz="1600" dirty="0" smtClean="0"/>
              <a:t>, para os docentes e gestores envolvidos nos cursos de graduação.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Participação em palestras e /ou grupos de estudos sobre temas da EPT.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Monitoramento da projeção, metas e as Diretrizes Institucionais para os cursos de Graduação e Análise das metas ainda não implementadas.</a:t>
            </a:r>
          </a:p>
          <a:p>
            <a:pPr>
              <a:buFont typeface="Wingdings" pitchFamily="2" charset="2"/>
              <a:buChar char="Ø"/>
            </a:pPr>
            <a:endParaRPr lang="pt-BR" sz="1600" dirty="0" smtClean="0"/>
          </a:p>
          <a:p>
            <a:pPr>
              <a:buFont typeface="Wingdings" pitchFamily="2" charset="2"/>
              <a:buChar char="Ø"/>
            </a:pPr>
            <a:r>
              <a:rPr lang="pt-BR" sz="1600" dirty="0" smtClean="0"/>
              <a:t>Atualização das informações referentes aos cursos de graduação ofertados pelos </a:t>
            </a:r>
            <a:r>
              <a:rPr lang="pt-BR" sz="1600" i="1" dirty="0" smtClean="0"/>
              <a:t>Campi</a:t>
            </a:r>
            <a:r>
              <a:rPr lang="pt-BR" sz="1600" dirty="0" smtClean="0"/>
              <a:t> do IFRR.</a:t>
            </a:r>
          </a:p>
          <a:p>
            <a:pPr>
              <a:buFont typeface="Wingdings" pitchFamily="2" charset="2"/>
              <a:buChar char="Ø"/>
            </a:pPr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pt-BR" sz="1600" dirty="0" smtClean="0"/>
              <a:t>Realização de um seminário com os estudantes e docentes dos cursos de graduação sobre os resultados das avaliações externas e da CPA).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87496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3" y="260648"/>
            <a:ext cx="8640488" cy="603935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360" algn="l"/>
              </a:tabLst>
            </a:pPr>
            <a:endParaRPr lang="pt-PT" sz="2000" b="0" i="1" u="none" strike="noStrike" kern="1200" dirty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16632"/>
            <a:ext cx="852602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cap="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Ações integradas DIPET/DIPGRAD/CTP/CPPE</a:t>
            </a:r>
          </a:p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Reformulação da Resolução Nº 142/2013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Organização dos eventos do ensino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+mj-lt"/>
                <a:cs typeface="Arial" panose="020B0604020202020204" pitchFamily="34" charset="0"/>
              </a:rPr>
              <a:t> </a:t>
            </a:r>
            <a:r>
              <a:rPr lang="pt-BR" sz="1600" dirty="0" smtClean="0">
                <a:latin typeface="+mj-lt"/>
                <a:cs typeface="Arial" panose="020B0604020202020204" pitchFamily="34" charset="0"/>
              </a:rPr>
              <a:t>Acompanhamento e monitoramento das ações do ensino técnico e de graduação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 Atualização e elaboração de fluxos procedimentais para elaboração e aprovação de Projetos pedagógicos de Cursos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+mj-lt"/>
                <a:cs typeface="Arial" panose="020B0604020202020204" pitchFamily="34" charset="0"/>
              </a:rPr>
              <a:t>Acompanhamento das ações do </a:t>
            </a:r>
            <a:r>
              <a:rPr lang="pt-BR" sz="1600" dirty="0" smtClean="0">
                <a:latin typeface="+mj-lt"/>
                <a:cs typeface="Arial" panose="020B0604020202020204" pitchFamily="34" charset="0"/>
              </a:rPr>
              <a:t>plano </a:t>
            </a:r>
            <a:r>
              <a:rPr lang="pt-BR" sz="1600" dirty="0">
                <a:latin typeface="+mj-lt"/>
                <a:cs typeface="Arial" panose="020B0604020202020204" pitchFamily="34" charset="0"/>
              </a:rPr>
              <a:t>estratégico de permanência e êxito dos estudantes do IFRR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Acompanhamento da projeção das metas para as ofertas de vagas (PDI)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Análise conjunta de editais de processo seletivo para acesso aos cursos técnicos e de graduação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Estudo em grupo sobre temáticas relacionadas ao ensino</a:t>
            </a:r>
          </a:p>
          <a:p>
            <a:pPr algn="just"/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423772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60000" y="540000"/>
            <a:ext cx="8460000" cy="279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pt-BR" sz="32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pt-BR" sz="24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pt-BR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Calibri"/>
                <a:ea typeface="Lucida Sans Unicode" pitchFamily="2"/>
                <a:cs typeface="Tahoma" pitchFamily="2"/>
              </a:defRPr>
            </a:lvl9pPr>
          </a:lstStyle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  <a:p>
            <a:pPr marL="0" marR="0" lvl="0" indent="0" algn="just" rtl="0" hangingPunct="1">
              <a:spcBef>
                <a:spcPts val="638"/>
              </a:spcBef>
              <a:spcAft>
                <a:spcPts val="0"/>
              </a:spcAft>
              <a:buNone/>
              <a:tabLst/>
            </a:pPr>
            <a:endParaRPr lang="pt-BR" sz="2800" b="0" i="0" u="none" strike="noStrike">
              <a:solidFill>
                <a:srgbClr val="000000"/>
              </a:solidFill>
              <a:latin typeface="Arial" pitchFamily="32"/>
              <a:cs typeface="Arial" pitchFamily="32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179513" y="260648"/>
            <a:ext cx="8640488" cy="6039352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just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270360" algn="l"/>
              </a:tabLst>
            </a:pPr>
            <a:endParaRPr lang="pt-PT" sz="2000" b="0" i="1" u="none" strike="noStrike" kern="1200" dirty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23528" y="116632"/>
            <a:ext cx="85260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b="1" cap="all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EVENTOS </a:t>
            </a:r>
          </a:p>
          <a:p>
            <a:pPr algn="just"/>
            <a:endParaRPr lang="pt-BR" sz="1600" b="1" cap="all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cap="all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600" dirty="0">
                <a:latin typeface="+mj-lt"/>
                <a:cs typeface="Arial" panose="020B0604020202020204" pitchFamily="34" charset="0"/>
              </a:rPr>
              <a:t>Congresso Pedagógico </a:t>
            </a:r>
            <a:r>
              <a:rPr lang="pt-BR" sz="1600" dirty="0" err="1" smtClean="0">
                <a:latin typeface="+mj-lt"/>
                <a:cs typeface="Arial" panose="020B0604020202020204" pitchFamily="34" charset="0"/>
              </a:rPr>
              <a:t>Intercampi</a:t>
            </a:r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Encontro de Coordenadores de Cursos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Encontro de Pedagogos e </a:t>
            </a:r>
            <a:r>
              <a:rPr lang="pt-BR" sz="1600" dirty="0" err="1" smtClean="0">
                <a:latin typeface="+mj-lt"/>
                <a:cs typeface="Arial" panose="020B0604020202020204" pitchFamily="34" charset="0"/>
              </a:rPr>
              <a:t>TAEs</a:t>
            </a:r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Encontro de Graduação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Encontro de Ensino Técnico</a:t>
            </a:r>
          </a:p>
          <a:p>
            <a:pPr algn="just"/>
            <a:endParaRPr lang="pt-BR" sz="16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Seminário dos Programas e Projetos de Ensino</a:t>
            </a:r>
          </a:p>
          <a:p>
            <a:pPr algn="just"/>
            <a:endParaRPr lang="pt-BR" sz="1600" dirty="0" smtClean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pt-BR" sz="1600" dirty="0" smtClean="0">
                <a:latin typeface="+mj-lt"/>
                <a:cs typeface="Arial" panose="020B0604020202020204" pitchFamily="34" charset="0"/>
              </a:rPr>
              <a:t>             </a:t>
            </a:r>
            <a:r>
              <a:rPr lang="pt-B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</a:p>
          <a:p>
            <a:pPr algn="just"/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600" dirty="0" smtClean="0"/>
          </a:p>
          <a:p>
            <a:endParaRPr lang="pt-BR" sz="1600" dirty="0" smtClean="0"/>
          </a:p>
          <a:p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91131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58560" y="2313360"/>
            <a:ext cx="4541040" cy="3248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ct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800" b="0" i="0" u="none" strike="noStrike" kern="1200" dirty="0">
                <a:ln>
                  <a:noFill/>
                </a:ln>
                <a:solidFill>
                  <a:srgbClr val="00000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</a:rPr>
              <a:t>OBRIGADA</a:t>
            </a:r>
            <a:r>
              <a:rPr lang="pt-BR" sz="2800" b="0" i="0" u="none" strike="noStrike" kern="1200" dirty="0" smtClean="0">
                <a:ln>
                  <a:noFill/>
                </a:ln>
                <a:solidFill>
                  <a:srgbClr val="00000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</a:rPr>
              <a:t>!</a:t>
            </a:r>
          </a:p>
          <a:p>
            <a:pPr marL="0" marR="0" lvl="0" indent="0" algn="ctr" rtl="0" hangingPunct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pt-BR" sz="2800" b="0" i="0" u="none" strike="noStrike" kern="1200" dirty="0" smtClean="0">
              <a:ln>
                <a:noFill/>
              </a:ln>
              <a:solidFill>
                <a:srgbClr val="3E3D2D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800" b="1" i="0" u="none" strike="noStrike" kern="1200" dirty="0" smtClean="0">
                <a:ln>
                  <a:noFill/>
                </a:ln>
                <a:solidFill>
                  <a:srgbClr val="0070C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  <a:hlinkClick r:id="rId3"/>
              </a:rPr>
              <a:t>dipet@ifrr.edu.br</a:t>
            </a:r>
            <a:endParaRPr lang="pt-BR" sz="2800" b="1" i="0" u="none" strike="noStrike" kern="1200" dirty="0" smtClean="0">
              <a:ln>
                <a:noFill/>
              </a:ln>
              <a:solidFill>
                <a:srgbClr val="0070C0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800" b="1" dirty="0" smtClean="0">
                <a:solidFill>
                  <a:srgbClr val="0070C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  <a:hlinkClick r:id="rId4"/>
              </a:rPr>
              <a:t>dipgrad@ifrr.edu.br</a:t>
            </a:r>
            <a:endParaRPr lang="pt-BR" sz="2800" b="1" dirty="0" smtClean="0">
              <a:solidFill>
                <a:srgbClr val="0070C0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lvl="0" algn="ctr" hangingPunct="0"/>
            <a:r>
              <a:rPr lang="pt-BR" sz="2800" b="1" dirty="0" smtClean="0">
                <a:solidFill>
                  <a:srgbClr val="0070C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  <a:hlinkClick r:id="rId5"/>
              </a:rPr>
              <a:t>proen@ifrr.edu.br</a:t>
            </a:r>
            <a:endParaRPr lang="pt-BR" sz="2800" b="1" dirty="0" smtClean="0">
              <a:solidFill>
                <a:srgbClr val="0070C0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lvl="0" algn="ctr" hangingPunct="0"/>
            <a:endParaRPr lang="pt-BR" sz="2800" b="1" dirty="0" smtClean="0">
              <a:solidFill>
                <a:srgbClr val="0070C0"/>
              </a:solidFill>
              <a:latin typeface="Times New Roman" pitchFamily="18" charset="0"/>
              <a:ea typeface="Lucida Sans Unicode" pitchFamily="2"/>
              <a:cs typeface="Times New Roman" pitchFamily="18" charset="0"/>
            </a:endParaRP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pt-BR" sz="2800" b="1" dirty="0" smtClean="0">
                <a:solidFill>
                  <a:srgbClr val="0070C0"/>
                </a:solidFill>
                <a:latin typeface="Times New Roman" pitchFamily="18" charset="0"/>
                <a:ea typeface="Lucida Sans Unicode" pitchFamily="2"/>
                <a:cs typeface="Times New Roman" pitchFamily="18" charset="0"/>
                <a:hlinkClick r:id="rId3"/>
              </a:rPr>
              <a:t>3623-1076</a:t>
            </a:r>
            <a:endParaRPr lang="pt-BR" sz="2800" b="1" dirty="0">
              <a:solidFill>
                <a:srgbClr val="0070C0"/>
              </a:solidFill>
              <a:latin typeface="Times New Roman" pitchFamily="18" charset="0"/>
              <a:ea typeface="Lucida Sans Unicode" pitchFamily="2"/>
              <a:cs typeface="Times New Roman" pitchFamily="18" charset="0"/>
              <a:hlinkClick r:id="rId3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2478</TotalTime>
  <Words>601</Words>
  <Application>Microsoft Office PowerPoint</Application>
  <PresentationFormat>Apresentação na tela (4:3)</PresentationFormat>
  <Paragraphs>159</Paragraphs>
  <Slides>9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9" baseType="lpstr">
      <vt:lpstr>Arial</vt:lpstr>
      <vt:lpstr>Calibri</vt:lpstr>
      <vt:lpstr>Lucida Sans Unicode</vt:lpstr>
      <vt:lpstr>StarSymbol</vt:lpstr>
      <vt:lpstr>Tahoma</vt:lpstr>
      <vt:lpstr>Times New Roman</vt:lpstr>
      <vt:lpstr>Trebuchet MS</vt:lpstr>
      <vt:lpstr>Wingdings</vt:lpstr>
      <vt:lpstr>Wingdings 3</vt:lpstr>
      <vt:lpstr>Facetado</vt:lpstr>
      <vt:lpstr>Apresentação do PowerPoint</vt:lpstr>
      <vt:lpstr>PRÓ-REITORIA DE ENSINO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Maria Eliana Lima dos Santos</dc:creator>
  <cp:lastModifiedBy>Maria Neusa de Lima Pereira</cp:lastModifiedBy>
  <cp:revision>383</cp:revision>
  <dcterms:modified xsi:type="dcterms:W3CDTF">2017-06-12T18:05:00Z</dcterms:modified>
</cp:coreProperties>
</file>